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9"/>
  </p:notesMasterIdLst>
  <p:sldIdLst>
    <p:sldId id="653" r:id="rId2"/>
    <p:sldId id="1039" r:id="rId3"/>
    <p:sldId id="1040" r:id="rId4"/>
    <p:sldId id="1041" r:id="rId5"/>
    <p:sldId id="1042" r:id="rId6"/>
    <p:sldId id="1043" r:id="rId7"/>
    <p:sldId id="1044" r:id="rId8"/>
    <p:sldId id="1045" r:id="rId9"/>
    <p:sldId id="1046" r:id="rId10"/>
    <p:sldId id="1047" r:id="rId11"/>
    <p:sldId id="1048" r:id="rId12"/>
    <p:sldId id="1049" r:id="rId13"/>
    <p:sldId id="1050" r:id="rId14"/>
    <p:sldId id="1051" r:id="rId15"/>
    <p:sldId id="1052" r:id="rId16"/>
    <p:sldId id="1053" r:id="rId17"/>
    <p:sldId id="1054" r:id="rId18"/>
    <p:sldId id="1055" r:id="rId19"/>
    <p:sldId id="1056" r:id="rId20"/>
    <p:sldId id="1057" r:id="rId21"/>
    <p:sldId id="1058" r:id="rId22"/>
    <p:sldId id="1059" r:id="rId23"/>
    <p:sldId id="1060" r:id="rId24"/>
    <p:sldId id="1061" r:id="rId25"/>
    <p:sldId id="1062" r:id="rId26"/>
    <p:sldId id="1063" r:id="rId27"/>
    <p:sldId id="1064" r:id="rId28"/>
    <p:sldId id="1065" r:id="rId29"/>
    <p:sldId id="1066" r:id="rId30"/>
    <p:sldId id="1067" r:id="rId31"/>
    <p:sldId id="1068" r:id="rId32"/>
    <p:sldId id="1069" r:id="rId33"/>
    <p:sldId id="1070" r:id="rId34"/>
    <p:sldId id="1071" r:id="rId35"/>
    <p:sldId id="1072" r:id="rId36"/>
    <p:sldId id="1073" r:id="rId37"/>
    <p:sldId id="1074" r:id="rId38"/>
    <p:sldId id="1075" r:id="rId39"/>
    <p:sldId id="1076" r:id="rId40"/>
    <p:sldId id="1077" r:id="rId41"/>
    <p:sldId id="1078" r:id="rId42"/>
    <p:sldId id="1079" r:id="rId43"/>
    <p:sldId id="1080" r:id="rId44"/>
    <p:sldId id="1081" r:id="rId45"/>
    <p:sldId id="1082" r:id="rId46"/>
    <p:sldId id="1083" r:id="rId47"/>
    <p:sldId id="1084" r:id="rId48"/>
    <p:sldId id="1085" r:id="rId49"/>
    <p:sldId id="1086" r:id="rId50"/>
    <p:sldId id="860" r:id="rId51"/>
    <p:sldId id="863" r:id="rId52"/>
    <p:sldId id="864" r:id="rId53"/>
    <p:sldId id="954" r:id="rId54"/>
    <p:sldId id="865" r:id="rId55"/>
    <p:sldId id="866" r:id="rId56"/>
    <p:sldId id="847" r:id="rId57"/>
    <p:sldId id="951" r:id="rId58"/>
    <p:sldId id="952" r:id="rId59"/>
    <p:sldId id="830" r:id="rId60"/>
    <p:sldId id="775" r:id="rId61"/>
    <p:sldId id="955" r:id="rId62"/>
    <p:sldId id="776" r:id="rId63"/>
    <p:sldId id="965" r:id="rId64"/>
    <p:sldId id="857" r:id="rId65"/>
    <p:sldId id="966" r:id="rId66"/>
    <p:sldId id="967" r:id="rId67"/>
    <p:sldId id="968" r:id="rId68"/>
    <p:sldId id="969" r:id="rId69"/>
    <p:sldId id="970" r:id="rId70"/>
    <p:sldId id="971" r:id="rId71"/>
    <p:sldId id="972" r:id="rId72"/>
    <p:sldId id="973" r:id="rId73"/>
    <p:sldId id="974" r:id="rId74"/>
    <p:sldId id="975" r:id="rId75"/>
    <p:sldId id="976" r:id="rId76"/>
    <p:sldId id="977" r:id="rId77"/>
    <p:sldId id="978" r:id="rId78"/>
    <p:sldId id="979" r:id="rId79"/>
    <p:sldId id="980" r:id="rId80"/>
    <p:sldId id="981" r:id="rId81"/>
    <p:sldId id="982" r:id="rId82"/>
    <p:sldId id="983" r:id="rId83"/>
    <p:sldId id="984" r:id="rId84"/>
    <p:sldId id="985" r:id="rId85"/>
    <p:sldId id="986" r:id="rId86"/>
    <p:sldId id="987" r:id="rId87"/>
    <p:sldId id="988" r:id="rId88"/>
    <p:sldId id="989" r:id="rId89"/>
    <p:sldId id="990" r:id="rId90"/>
    <p:sldId id="991" r:id="rId91"/>
    <p:sldId id="992" r:id="rId92"/>
    <p:sldId id="993" r:id="rId93"/>
    <p:sldId id="994" r:id="rId94"/>
    <p:sldId id="995" r:id="rId95"/>
    <p:sldId id="996" r:id="rId96"/>
    <p:sldId id="997" r:id="rId97"/>
    <p:sldId id="998" r:id="rId98"/>
    <p:sldId id="999" r:id="rId99"/>
    <p:sldId id="1000" r:id="rId100"/>
    <p:sldId id="1001" r:id="rId101"/>
    <p:sldId id="1002" r:id="rId102"/>
    <p:sldId id="1003" r:id="rId103"/>
    <p:sldId id="1004" r:id="rId104"/>
    <p:sldId id="1005" r:id="rId105"/>
    <p:sldId id="1006" r:id="rId106"/>
    <p:sldId id="1007" r:id="rId107"/>
    <p:sldId id="1008" r:id="rId108"/>
    <p:sldId id="1009" r:id="rId109"/>
    <p:sldId id="1010" r:id="rId110"/>
    <p:sldId id="1011" r:id="rId111"/>
    <p:sldId id="1012" r:id="rId112"/>
    <p:sldId id="1013" r:id="rId113"/>
    <p:sldId id="1014" r:id="rId114"/>
    <p:sldId id="1015" r:id="rId115"/>
    <p:sldId id="1016" r:id="rId116"/>
    <p:sldId id="1017" r:id="rId117"/>
    <p:sldId id="1018" r:id="rId118"/>
    <p:sldId id="1019" r:id="rId119"/>
    <p:sldId id="1020" r:id="rId120"/>
    <p:sldId id="1021" r:id="rId121"/>
    <p:sldId id="1022" r:id="rId122"/>
    <p:sldId id="1023" r:id="rId123"/>
    <p:sldId id="1024" r:id="rId124"/>
    <p:sldId id="1025" r:id="rId125"/>
    <p:sldId id="1026" r:id="rId126"/>
    <p:sldId id="1027" r:id="rId127"/>
    <p:sldId id="1028" r:id="rId128"/>
    <p:sldId id="1029" r:id="rId129"/>
    <p:sldId id="1030" r:id="rId130"/>
    <p:sldId id="1031" r:id="rId131"/>
    <p:sldId id="1032" r:id="rId132"/>
    <p:sldId id="1033" r:id="rId133"/>
    <p:sldId id="1034" r:id="rId134"/>
    <p:sldId id="1035" r:id="rId135"/>
    <p:sldId id="1036" r:id="rId136"/>
    <p:sldId id="1037" r:id="rId137"/>
    <p:sldId id="1038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82616" autoAdjust="0"/>
  </p:normalViewPr>
  <p:slideViewPr>
    <p:cSldViewPr>
      <p:cViewPr varScale="1">
        <p:scale>
          <a:sx n="60" d="100"/>
          <a:sy n="60" d="100"/>
        </p:scale>
        <p:origin x="-165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71234E-9E88-4B42-B012-AA8D5F620208}" type="slidenum">
              <a:rPr lang="en-US"/>
              <a:pPr/>
              <a:t>120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568325"/>
            <a:ext cx="4583112" cy="3436938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  <a:endParaRPr lang="en-GB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01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685800" y="838200"/>
            <a:ext cx="7391400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Chemical weathering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is the weakening and subsequent disintegration of rock by chemical reactions.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These reactions include 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Hydration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 Hydrolysis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Carbonation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Role of Base Level in Controlling Longitudinal Profile of Rivers</a:t>
            </a:r>
          </a:p>
        </p:txBody>
      </p:sp>
      <p:pic>
        <p:nvPicPr>
          <p:cNvPr id="32771" name="Picture 3" descr="figure 13-17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286000"/>
            <a:ext cx="8027987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2863850" cy="72072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Base level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916832"/>
            <a:ext cx="8820472" cy="1981200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indent="0">
              <a:lnSpc>
                <a:spcPct val="150000"/>
              </a:lnSpc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Elevation at  which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stream enters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large body of water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such 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lake or ocean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Effects of building a dam original profile graded to regional base level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9" name="Picture 3" descr="figure 13-18a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2896"/>
            <a:ext cx="8027987" cy="309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Effects of Building a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Dam : Dam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Forms New Local Base Level</a:t>
            </a:r>
          </a:p>
        </p:txBody>
      </p:sp>
      <p:pic>
        <p:nvPicPr>
          <p:cNvPr id="35843" name="Picture 3" descr="figure 13-18b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184400"/>
            <a:ext cx="8027987" cy="314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7424"/>
            <a:ext cx="9612560" cy="211189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Effects of Building a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Dam Deposition Upstream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Erosion Downstream </a:t>
            </a:r>
          </a:p>
        </p:txBody>
      </p:sp>
      <p:pic>
        <p:nvPicPr>
          <p:cNvPr id="36867" name="Picture 3" descr="figure 13-18c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082800"/>
            <a:ext cx="8027987" cy="340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14750" cy="660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Graded stream</a:t>
            </a:r>
          </a:p>
        </p:txBody>
      </p:sp>
      <p:sp>
        <p:nvSpPr>
          <p:cNvPr id="983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52736"/>
            <a:ext cx="8640960" cy="1368152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indent="0" algn="just">
              <a:lnSpc>
                <a:spcPct val="150000"/>
              </a:lnSpc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Stream in which neither erosion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nor deposition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occurring, due 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equilibrium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slope, velocity,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discharge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lnSpc>
                <a:spcPct val="80000"/>
              </a:lnSpc>
              <a:buFontTx/>
              <a:buChar char="-"/>
            </a:pPr>
            <a:endParaRPr lang="en-US" dirty="0"/>
          </a:p>
          <a:p>
            <a:pPr algn="ctr">
              <a:lnSpc>
                <a:spcPct val="80000"/>
              </a:lnSpc>
              <a:buFontTx/>
              <a:buChar char="-"/>
            </a:pP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10273258" cy="1209675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Geologic evidence of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changes in stream equilibrium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412776"/>
            <a:ext cx="8352928" cy="2403991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Alluvial fans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Terraces:  erosional remnants of former floodplains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figure 13-19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963" r="2528" b="2335"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2895600" y="228600"/>
            <a:ext cx="33162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Alluvial Fans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2123728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Alluvial fans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220072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Formation of River Terraces</a:t>
            </a:r>
          </a:p>
        </p:txBody>
      </p:sp>
      <p:pic>
        <p:nvPicPr>
          <p:cNvPr id="38915" name="Picture 3" descr="figure 13-20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8382000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67138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Drainage basin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24744"/>
            <a:ext cx="8280920" cy="1092928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indent="0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Area of land surrounded by topographic divides in which all the water is directed to a single point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33400" y="914400"/>
            <a:ext cx="79248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>
                <a:latin typeface="Times New Roman" pitchFamily="18" charset="0"/>
                <a:cs typeface="Times New Roman" pitchFamily="18" charset="0"/>
              </a:rPr>
              <a:t>Carbonation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 is the process of rock minerals reacting with carbonic acid. Carbonic acid is formed when water combines with carbon dioxide. Carbonic acid dissolves or breaks down minerals in the rock.</a:t>
            </a:r>
          </a:p>
        </p:txBody>
      </p:sp>
      <p:sp>
        <p:nvSpPr>
          <p:cNvPr id="22532" name="Rectangle 8"/>
          <p:cNvSpPr>
            <a:spLocks noChangeArrowheads="1"/>
          </p:cNvSpPr>
          <p:nvPr/>
        </p:nvSpPr>
        <p:spPr bwMode="auto">
          <a:xfrm>
            <a:off x="838200" y="2667000"/>
            <a:ext cx="67056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 + 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O  </a:t>
            </a:r>
            <a:r>
              <a:rPr lang="en-IN" b="1" dirty="0">
                <a:latin typeface="Calibri" pitchFamily="34" charset="0"/>
              </a:rPr>
              <a:t>→  </a:t>
            </a:r>
            <a:r>
              <a:rPr lang="en-IN" dirty="0">
                <a:latin typeface="Calibri" pitchFamily="34" charset="0"/>
              </a:rPr>
              <a:t>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3</a:t>
            </a:r>
            <a:r>
              <a:rPr lang="en-IN" dirty="0">
                <a:latin typeface="Calibri" pitchFamily="34" charset="0"/>
              </a:rPr>
              <a:t/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/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 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(carbon dioxide + water 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carbonic acid)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  <a:p>
            <a:r>
              <a:rPr lang="en-IN" dirty="0">
                <a:latin typeface="Calibri" pitchFamily="34" charset="0"/>
              </a:rPr>
              <a:t/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  <a:p>
            <a:r>
              <a:rPr lang="en-IN" dirty="0">
                <a:latin typeface="Calibri" pitchFamily="34" charset="0"/>
              </a:rPr>
              <a:t>CaCO</a:t>
            </a:r>
            <a:r>
              <a:rPr lang="en-IN" baseline="-25000" dirty="0">
                <a:latin typeface="Calibri" pitchFamily="34" charset="0"/>
              </a:rPr>
              <a:t>3</a:t>
            </a:r>
            <a:r>
              <a:rPr lang="en-IN" dirty="0">
                <a:latin typeface="Calibri" pitchFamily="34" charset="0"/>
              </a:rPr>
              <a:t> + 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3</a:t>
            </a:r>
            <a:r>
              <a:rPr lang="en-IN" dirty="0">
                <a:latin typeface="Calibri" pitchFamily="34" charset="0"/>
              </a:rPr>
              <a:t> 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</a:t>
            </a:r>
            <a:r>
              <a:rPr lang="en-IN" baseline="30000" dirty="0">
                <a:latin typeface="Calibri" pitchFamily="34" charset="0"/>
              </a:rPr>
              <a:t>2+</a:t>
            </a:r>
            <a:r>
              <a:rPr lang="en-IN" dirty="0">
                <a:latin typeface="Calibri" pitchFamily="34" charset="0"/>
              </a:rPr>
              <a:t> + 2HCO</a:t>
            </a:r>
            <a:r>
              <a:rPr lang="en-IN" baseline="-25000" dirty="0">
                <a:latin typeface="Calibri" pitchFamily="34" charset="0"/>
              </a:rPr>
              <a:t>3-</a:t>
            </a:r>
            <a:br>
              <a:rPr lang="en-IN" baseline="-25000" dirty="0">
                <a:latin typeface="Calibri" pitchFamily="34" charset="0"/>
              </a:rPr>
            </a:br>
            <a:r>
              <a:rPr lang="en-IN" baseline="-25000" dirty="0">
                <a:latin typeface="Calibri" pitchFamily="34" charset="0"/>
              </a:rPr>
              <a:t/>
            </a:r>
            <a:br>
              <a:rPr lang="en-IN" baseline="-25000" dirty="0">
                <a:latin typeface="Calibri" pitchFamily="34" charset="0"/>
              </a:rPr>
            </a:br>
            <a:r>
              <a:rPr lang="en-IN" baseline="-25000" dirty="0">
                <a:latin typeface="Calibri" pitchFamily="34" charset="0"/>
              </a:rPr>
              <a:t>  </a:t>
            </a:r>
            <a:r>
              <a:rPr lang="en-IN" dirty="0">
                <a:latin typeface="Calibri" pitchFamily="34" charset="0"/>
              </a:rPr>
              <a:t/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(calcite + carbonic acid 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calcium + bicarbonate)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figure 13-21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420813"/>
            <a:ext cx="7875587" cy="5437187"/>
          </a:xfrm>
          <a:prstGeom prst="rect">
            <a:avLst/>
          </a:prstGeom>
          <a:noFill/>
        </p:spPr>
      </p:pic>
      <p:sp>
        <p:nvSpPr>
          <p:cNvPr id="41989" name="Rectangle 5"/>
          <p:cNvSpPr>
            <a:spLocks noGrp="1" noChangeArrowheads="1"/>
          </p:cNvSpPr>
          <p:nvPr>
            <p:ph type="title"/>
          </p:nvPr>
        </p:nvSpPr>
        <p:spPr>
          <a:xfrm>
            <a:off x="-1404664" y="0"/>
            <a:ext cx="10044608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Drainage divides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separate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adjacent drainage basins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 descr="figure 13-23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8027988" cy="5029200"/>
          </a:xfrm>
          <a:prstGeom prst="rect">
            <a:avLst/>
          </a:prstGeom>
          <a:noFill/>
        </p:spPr>
      </p:pic>
      <p:sp>
        <p:nvSpPr>
          <p:cNvPr id="4403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796136" cy="7620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Typical drainage networks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370013" cy="63023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Delta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1340768"/>
            <a:ext cx="8964488" cy="605294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Location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significant sedimentation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where a river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meet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sea. 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figure 13-27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68413"/>
            <a:ext cx="7723188" cy="5437187"/>
          </a:xfrm>
          <a:prstGeom prst="rect">
            <a:avLst/>
          </a:prstGeom>
          <a:noFill/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7146925" y="6135688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Fig. 13.27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  <a:noFill/>
          <a:ln/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Helvetica" charset="0"/>
              </a:rPr>
              <a:t>Typical Large Marine Delta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figure 09-00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398" t="2550" r="1373" b="2547"/>
          <a:stretch>
            <a:fillRect/>
          </a:stretch>
        </p:blipFill>
        <p:spPr bwMode="auto">
          <a:xfrm>
            <a:off x="1691680" y="1916832"/>
            <a:ext cx="5292080" cy="3491303"/>
          </a:xfrm>
          <a:prstGeom prst="rect">
            <a:avLst/>
          </a:prstGeom>
          <a:noFill/>
        </p:spPr>
      </p:pic>
      <p:sp>
        <p:nvSpPr>
          <p:cNvPr id="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035240" cy="635989"/>
          </a:xfrm>
          <a:noFill/>
          <a:ln/>
        </p:spPr>
        <p:txBody>
          <a:bodyPr wrap="none" lIns="63398" tIns="25359" rIns="63398" bIns="25359" anchor="t"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Geologic time</a:t>
            </a:r>
            <a:endParaRPr lang="en-US" sz="40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55976" y="1268760"/>
            <a:ext cx="4572000" cy="3539480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Amount of time required for some geologic processes and events</a:t>
            </a:r>
            <a:endParaRPr lang="en-US" cap="none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 descr="figure 09-01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"/>
            <a:ext cx="37338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2129544" cy="460556"/>
          </a:xfrm>
          <a:noFill/>
          <a:ln/>
        </p:spPr>
        <p:txBody>
          <a:bodyPr wrap="none" lIns="63398" tIns="25359" rIns="63398" bIns="25359" anchor="t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Geologic time</a:t>
            </a:r>
            <a:endParaRPr lang="en-US" sz="28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556792"/>
            <a:ext cx="7543800" cy="2774523"/>
          </a:xfrm>
          <a:noFill/>
          <a:ln/>
        </p:spPr>
        <p:txBody>
          <a:bodyPr lIns="63398" tIns="25359" rIns="63398" bIns="25359">
            <a:spAutoFit/>
          </a:bodyPr>
          <a:lstStyle/>
          <a:p>
            <a:pPr marL="0" indent="228600" defTabSz="912813">
              <a:lnSpc>
                <a:spcPct val="150000"/>
              </a:lnSpc>
              <a:spcBef>
                <a:spcPct val="0"/>
              </a:spcBef>
              <a:spcAft>
                <a:spcPct val="50000"/>
              </a:spcAft>
              <a:buFontTx/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major difference between geologists and most other scientists is their attitude about time.  </a:t>
            </a:r>
          </a:p>
          <a:p>
            <a:pPr marL="0" indent="228600" defTabSz="912813">
              <a:lnSpc>
                <a:spcPct val="150000"/>
              </a:lnSpc>
              <a:spcBef>
                <a:spcPct val="0"/>
              </a:spcBef>
              <a:spcAft>
                <a:spcPct val="50000"/>
              </a:spcAft>
              <a:buFontTx/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"long" time may not be important unless it is &gt; 1 million years.</a:t>
            </a: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5935042" cy="460556"/>
          </a:xfrm>
          <a:noFill/>
          <a:ln/>
        </p:spPr>
        <p:txBody>
          <a:bodyPr wrap="square" lIns="63398" tIns="25359" rIns="63398" bIns="25359" anchor="t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Two ways to date  geologic events</a:t>
            </a:r>
            <a:endParaRPr lang="en-US" sz="28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2209800"/>
            <a:ext cx="8299450" cy="1652870"/>
          </a:xfrm>
          <a:noFill/>
          <a:ln/>
        </p:spPr>
        <p:txBody>
          <a:bodyPr lIns="63398" tIns="25359" rIns="63398" bIns="25359">
            <a:spAutoFit/>
          </a:bodyPr>
          <a:lstStyle/>
          <a:p>
            <a:pPr marL="457200" indent="-457200" defTabSz="912813">
              <a:lnSpc>
                <a:spcPct val="98000"/>
              </a:lnSpc>
              <a:spcBef>
                <a:spcPct val="49000"/>
              </a:spcBef>
              <a:buFontTx/>
              <a:buAutoNum type="arabicParenR"/>
              <a:tabLst>
                <a:tab pos="2117725" algn="l"/>
              </a:tabLst>
            </a:pP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Relative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dating (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fossils, structure)</a:t>
            </a:r>
          </a:p>
          <a:p>
            <a:pPr marL="457200" indent="-457200" defTabSz="912813">
              <a:lnSpc>
                <a:spcPct val="98000"/>
              </a:lnSpc>
              <a:spcBef>
                <a:spcPct val="49000"/>
              </a:spcBef>
              <a:tabLst>
                <a:tab pos="2117725" algn="l"/>
              </a:tabLst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912813">
              <a:lnSpc>
                <a:spcPct val="98000"/>
              </a:lnSpc>
              <a:spcBef>
                <a:spcPct val="49000"/>
              </a:spcBef>
              <a:buFontTx/>
              <a:buNone/>
              <a:tabLst>
                <a:tab pos="2117725" algn="l"/>
              </a:tabLst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Absolute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dating (isotopic,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radioactive dating)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6800"/>
            <a:ext cx="29718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11267" name="Picture 3" descr="figure 09-04a.jpg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9615" t="848" r="1918" b="6435"/>
          <a:stretch>
            <a:fillRect/>
          </a:stretch>
        </p:blipFill>
        <p:spPr bwMode="auto">
          <a:xfrm>
            <a:off x="0" y="1066800"/>
            <a:ext cx="4089400" cy="5791200"/>
          </a:xfrm>
          <a:prstGeom prst="rect">
            <a:avLst/>
          </a:prstGeom>
          <a:noFill/>
        </p:spPr>
      </p:pic>
      <p:pic>
        <p:nvPicPr>
          <p:cNvPr id="11268" name="Picture 4" descr="figure 09-04b.jpg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l="3993" t="963" r="2074" b="6540"/>
          <a:stretch>
            <a:fillRect/>
          </a:stretch>
        </p:blipFill>
        <p:spPr bwMode="auto">
          <a:xfrm>
            <a:off x="4787900" y="990600"/>
            <a:ext cx="4356100" cy="5867400"/>
          </a:xfrm>
          <a:prstGeom prst="rect">
            <a:avLst/>
          </a:prstGeom>
          <a:noFill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429000" y="6461125"/>
            <a:ext cx="1057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FF00"/>
                </a:solidFill>
                <a:effectLst/>
              </a:rPr>
              <a:t>Fig. 9.4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0" y="0"/>
            <a:ext cx="441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Ammonite Fossils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495800" y="0"/>
            <a:ext cx="464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Petrified Wood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9688" y="6443663"/>
            <a:ext cx="804862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effectLst/>
                <a:latin typeface="Comic Sans MS" pitchFamily="66" charset="0"/>
              </a:rPr>
              <a:t>Chip Clark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8077200" y="6477000"/>
            <a:ext cx="7810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effectLst/>
                <a:latin typeface="Comic Sans MS" pitchFamily="66" charset="0"/>
              </a:rPr>
              <a:t>Tom Bean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5076056" cy="467072"/>
          </a:xfrm>
        </p:spPr>
        <p:txBody>
          <a:bodyPr>
            <a:normAutofit fontScale="90000"/>
          </a:bodyPr>
          <a:lstStyle/>
          <a:p>
            <a:r>
              <a:rPr lang="en-US" sz="28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Using fossils to correlate rocks</a:t>
            </a:r>
            <a:endParaRPr lang="en-US" sz="2800" b="1" cap="none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 descr="figure 09-05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7977188" cy="391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3555" name="Rectangle 7"/>
          <p:cNvSpPr>
            <a:spLocks noChangeArrowheads="1"/>
          </p:cNvSpPr>
          <p:nvPr/>
        </p:nvSpPr>
        <p:spPr bwMode="auto">
          <a:xfrm>
            <a:off x="457200" y="990600"/>
            <a:ext cx="8001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Hydrolysis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 is a chemical reaction caused by water. 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Water changes the </a:t>
            </a:r>
            <a:r>
              <a:rPr lang="en-I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composition and size of minerals in rock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making them less resistant to weathering. </a:t>
            </a: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auto">
          <a:xfrm>
            <a:off x="1066800" y="3352800"/>
            <a:ext cx="640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>
                <a:latin typeface="Calibri" pitchFamily="34" charset="0"/>
              </a:rPr>
              <a:t>2KAISi</a:t>
            </a:r>
            <a:r>
              <a:rPr lang="pt-BR" baseline="-25000" dirty="0">
                <a:latin typeface="Calibri" pitchFamily="34" charset="0"/>
              </a:rPr>
              <a:t>3</a:t>
            </a:r>
            <a:r>
              <a:rPr lang="pt-BR" dirty="0">
                <a:latin typeface="Calibri" pitchFamily="34" charset="0"/>
              </a:rPr>
              <a:t>O</a:t>
            </a:r>
            <a:r>
              <a:rPr lang="pt-BR" baseline="-25000" dirty="0">
                <a:latin typeface="Calibri" pitchFamily="34" charset="0"/>
              </a:rPr>
              <a:t>8</a:t>
            </a:r>
            <a:r>
              <a:rPr lang="pt-BR" dirty="0">
                <a:latin typeface="Calibri" pitchFamily="34" charset="0"/>
              </a:rPr>
              <a:t> + 2H</a:t>
            </a:r>
            <a:r>
              <a:rPr lang="pt-BR" baseline="30000" dirty="0">
                <a:latin typeface="Calibri" pitchFamily="34" charset="0"/>
              </a:rPr>
              <a:t>+</a:t>
            </a:r>
            <a:r>
              <a:rPr lang="pt-BR" dirty="0">
                <a:latin typeface="Calibri" pitchFamily="34" charset="0"/>
              </a:rPr>
              <a:t> + 9H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0  </a:t>
            </a:r>
            <a:r>
              <a:rPr lang="pt-BR" b="1" dirty="0">
                <a:latin typeface="Calibri" pitchFamily="34" charset="0"/>
              </a:rPr>
              <a:t>→ </a:t>
            </a:r>
            <a:r>
              <a:rPr lang="pt-BR" dirty="0">
                <a:latin typeface="Calibri" pitchFamily="34" charset="0"/>
              </a:rPr>
              <a:t> H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Al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Si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O</a:t>
            </a:r>
            <a:r>
              <a:rPr lang="pt-BR" baseline="-25000" dirty="0">
                <a:latin typeface="Calibri" pitchFamily="34" charset="0"/>
              </a:rPr>
              <a:t>9</a:t>
            </a:r>
            <a:r>
              <a:rPr lang="pt-BR" dirty="0">
                <a:latin typeface="Calibri" pitchFamily="34" charset="0"/>
              </a:rPr>
              <a:t> + 4H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SiO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 + 2K</a:t>
            </a:r>
            <a:r>
              <a:rPr lang="pt-BR" baseline="30000" dirty="0">
                <a:latin typeface="Calibri" pitchFamily="34" charset="0"/>
              </a:rPr>
              <a:t>+</a:t>
            </a:r>
            <a:endParaRPr lang="en-IN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1651733" cy="427040"/>
          </a:xfrm>
          <a:noFill/>
          <a:ln/>
        </p:spPr>
        <p:txBody>
          <a:bodyPr wrap="none" lIns="71437" tIns="28575" rIns="71437" bIns="28575" anchor="t">
            <a:sp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Steno's laws</a:t>
            </a:r>
            <a:endParaRPr lang="en-US" sz="24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0" y="1711325"/>
            <a:ext cx="7899400" cy="2223879"/>
          </a:xfrm>
          <a:noFill/>
          <a:ln/>
        </p:spPr>
        <p:txBody>
          <a:bodyPr lIns="71437" tIns="28575" rIns="71437" bIns="28575">
            <a:spAutoFit/>
          </a:bodyPr>
          <a:lstStyle/>
          <a:p>
            <a:pPr marL="0" indent="0" defTabSz="1485900"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Nicolaus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Steno (1669)</a:t>
            </a:r>
          </a:p>
          <a:p>
            <a:pPr marL="0" indent="0" defTabSz="1485900"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Principle of Superposition	</a:t>
            </a:r>
          </a:p>
          <a:p>
            <a:pPr marL="0" indent="0" defTabSz="1485900"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Principle of Original Horizontality</a:t>
            </a:r>
          </a:p>
          <a:p>
            <a:pPr marL="0" indent="0" defTabSz="1485900"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Principle of Lateral Continuity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409575" y="4797152"/>
            <a:ext cx="8734425" cy="976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Laws apply to both sedimentary and volcanic rocks.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3894014" cy="488595"/>
          </a:xfrm>
          <a:noFill/>
          <a:ln/>
        </p:spPr>
        <p:txBody>
          <a:bodyPr wrap="none" lIns="71437" tIns="28575" rIns="71437" bIns="28575" anchor="t">
            <a:sp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Principle of superposition</a:t>
            </a:r>
            <a:endParaRPr lang="en-US" sz="28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467544" y="1628800"/>
            <a:ext cx="7854950" cy="11977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In a sequence of undisturbed layered rocks, the </a:t>
            </a:r>
            <a:r>
              <a:rPr lang="en-US" sz="24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oldest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sz="24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rocks are on the bottom.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1027" descr="figure 09-03-right.jpg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039" t="1514" r="1018" b="1514"/>
          <a:stretch>
            <a:fillRect/>
          </a:stretch>
        </p:blipFill>
        <p:spPr bwMode="auto">
          <a:xfrm>
            <a:off x="1403648" y="1556792"/>
            <a:ext cx="7020272" cy="4680181"/>
          </a:xfrm>
          <a:prstGeom prst="rect">
            <a:avLst/>
          </a:prstGeom>
          <a:noFill/>
        </p:spPr>
      </p:pic>
      <p:sp>
        <p:nvSpPr>
          <p:cNvPr id="10246" name="Text Box 1030"/>
          <p:cNvSpPr txBox="1">
            <a:spLocks noChangeArrowheads="1"/>
          </p:cNvSpPr>
          <p:nvPr/>
        </p:nvSpPr>
        <p:spPr bwMode="auto">
          <a:xfrm>
            <a:off x="3995936" y="4077072"/>
            <a:ext cx="26513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Oldest rocks</a:t>
            </a:r>
          </a:p>
        </p:txBody>
      </p:sp>
      <p:sp>
        <p:nvSpPr>
          <p:cNvPr id="10247" name="Text Box 1031"/>
          <p:cNvSpPr txBox="1">
            <a:spLocks noChangeArrowheads="1"/>
          </p:cNvSpPr>
          <p:nvPr/>
        </p:nvSpPr>
        <p:spPr bwMode="auto">
          <a:xfrm>
            <a:off x="4788024" y="260648"/>
            <a:ext cx="31644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Youngest rocks</a:t>
            </a:r>
          </a:p>
        </p:txBody>
      </p:sp>
      <p:sp>
        <p:nvSpPr>
          <p:cNvPr id="10249" name="Line 1033"/>
          <p:cNvSpPr>
            <a:spLocks noChangeShapeType="1"/>
          </p:cNvSpPr>
          <p:nvPr/>
        </p:nvSpPr>
        <p:spPr bwMode="auto">
          <a:xfrm flipH="1" flipV="1">
            <a:off x="6444208" y="1196752"/>
            <a:ext cx="841648" cy="165544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0" name="Rectangle 1034"/>
          <p:cNvSpPr>
            <a:spLocks noGrp="1" noChangeArrowheads="1"/>
          </p:cNvSpPr>
          <p:nvPr>
            <p:ph type="title"/>
          </p:nvPr>
        </p:nvSpPr>
        <p:spPr>
          <a:xfrm>
            <a:off x="0" y="-315416"/>
            <a:ext cx="4932040" cy="914400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Principle of superposition</a:t>
            </a:r>
            <a:endParaRPr lang="en-US" sz="28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5009384" cy="488595"/>
          </a:xfrm>
          <a:noFill/>
          <a:ln/>
        </p:spPr>
        <p:txBody>
          <a:bodyPr wrap="none" lIns="71437" tIns="28575" rIns="71437" bIns="28575" anchor="t">
            <a:sp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Principle of original horizontality</a:t>
            </a:r>
            <a:endParaRPr lang="en-US" sz="28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0" y="1556792"/>
            <a:ext cx="8820471" cy="11164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Layered strata are deposited horizontal or nearly horizontal or nearly  parallel to the Earth’s surface.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Principles of original horizontality and superposition</a:t>
            </a:r>
            <a:endParaRPr lang="en-US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219" name="Picture 3" descr="figure 09-03-left.jpg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413000"/>
            <a:ext cx="8027987" cy="3606800"/>
          </a:xfrm>
          <a:prstGeom prst="rect">
            <a:avLst/>
          </a:prstGeom>
          <a:noFill/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639050" y="6324600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Fig. 9.3a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4423005" cy="488595"/>
          </a:xfrm>
          <a:noFill/>
          <a:ln/>
        </p:spPr>
        <p:txBody>
          <a:bodyPr wrap="none" lIns="71437" tIns="28575" rIns="71437" bIns="28575" anchor="t">
            <a:sp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Principle of lateral continuity</a:t>
            </a:r>
            <a:endParaRPr lang="en-US" sz="2800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441325" y="2439988"/>
            <a:ext cx="8431213" cy="161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sz="4000" b="1" dirty="0">
                <a:effectLst/>
                <a:latin typeface="Times New Roman" pitchFamily="18" charset="0"/>
                <a:cs typeface="Times New Roman" pitchFamily="18" charset="0"/>
              </a:rPr>
              <a:t>Layered rocks are deposited in continuous contact.</a:t>
            </a:r>
            <a:endParaRPr lang="en-US" sz="3600" b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5065809" cy="550151"/>
          </a:xfrm>
          <a:noFill/>
          <a:ln/>
        </p:spPr>
        <p:txBody>
          <a:bodyPr wrap="none" lIns="71437" tIns="28575" rIns="71437" bIns="28575" anchor="t">
            <a:spAutoFit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Principle of lateral continuity</a:t>
            </a:r>
            <a:endParaRPr lang="en-US" sz="3200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interpreting-geologic-history-power-point-43-7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268760"/>
            <a:ext cx="6934200" cy="5200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7467600" cy="568325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Unconformity</a:t>
            </a:r>
            <a:endParaRPr lang="en-US" sz="2400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6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14478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4400" dirty="0">
                <a:solidFill>
                  <a:schemeClr val="bg1"/>
                </a:solidFill>
              </a:rPr>
              <a:t>A </a:t>
            </a: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uried </a:t>
            </a: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surface of erosion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7931224" cy="687606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Sedimentation of beds A-D beneath the sea</a:t>
            </a:r>
            <a:endParaRPr lang="en-US" sz="2800" b="1" cap="none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9" name="Picture 3" descr="figure 09-06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27777" r="73718"/>
          <a:stretch>
            <a:fillRect/>
          </a:stretch>
        </p:blipFill>
        <p:spPr bwMode="auto">
          <a:xfrm>
            <a:off x="1806575" y="1905000"/>
            <a:ext cx="5584825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figure 09-06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5331" t="23529" r="49989"/>
          <a:stretch>
            <a:fillRect/>
          </a:stretch>
        </p:blipFill>
        <p:spPr bwMode="auto">
          <a:xfrm>
            <a:off x="1981200" y="1524000"/>
            <a:ext cx="5334000" cy="5334000"/>
          </a:xfrm>
          <a:prstGeom prst="rect">
            <a:avLst/>
          </a:prstGeom>
          <a:noFill/>
        </p:spPr>
      </p:pic>
      <p:sp>
        <p:nvSpPr>
          <p:cNvPr id="4506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5542384" cy="61528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Uplift and exposure of D to erosion</a:t>
            </a:r>
            <a:endParaRPr lang="en-US" sz="2400" cap="none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381000" y="1143000"/>
            <a:ext cx="8077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>
                <a:latin typeface="Times New Roman" pitchFamily="18" charset="0"/>
                <a:cs typeface="Times New Roman" pitchFamily="18" charset="0"/>
              </a:rPr>
              <a:t>Hydration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 is the absorption of water into the mineral structure.  </a:t>
            </a:r>
          </a:p>
          <a:p>
            <a:pPr algn="just">
              <a:lnSpc>
                <a:spcPct val="150000"/>
              </a:lnSpc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A good example of hydration is the absorption of water by anhydrite, resulting in the formation of gypsum. Hydration expands volume and also results in rock deformation.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figure 09-06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49060" t="26469" r="25310" b="5882"/>
          <a:stretch>
            <a:fillRect/>
          </a:stretch>
        </p:blipFill>
        <p:spPr bwMode="auto">
          <a:xfrm>
            <a:off x="1219200" y="2133600"/>
            <a:ext cx="6629400" cy="4724400"/>
          </a:xfrm>
          <a:prstGeom prst="rect">
            <a:avLst/>
          </a:prstGeom>
          <a:noFill/>
        </p:spPr>
      </p:pic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6096000" y="5486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685800" y="3581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en-US" sz="4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088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86800" cy="831622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Continued erosion removes D and exposes C to erosion</a:t>
            </a:r>
            <a:endParaRPr lang="en-US" sz="2800" cap="none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1027" descr="figure 09-06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74129" t="29410"/>
          <a:stretch>
            <a:fillRect/>
          </a:stretch>
        </p:blipFill>
        <p:spPr bwMode="auto">
          <a:xfrm>
            <a:off x="2057400" y="1758950"/>
            <a:ext cx="5791200" cy="5099050"/>
          </a:xfrm>
          <a:prstGeom prst="rect">
            <a:avLst/>
          </a:prstGeom>
          <a:noFill/>
        </p:spPr>
      </p:pic>
      <p:sp>
        <p:nvSpPr>
          <p:cNvPr id="47110" name="Rectangle 1030"/>
          <p:cNvSpPr>
            <a:spLocks noChangeArrowheads="1"/>
          </p:cNvSpPr>
          <p:nvPr/>
        </p:nvSpPr>
        <p:spPr bwMode="auto">
          <a:xfrm>
            <a:off x="1828800" y="53340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7111" name="Text Box 1031"/>
          <p:cNvSpPr txBox="1">
            <a:spLocks noChangeArrowheads="1"/>
          </p:cNvSpPr>
          <p:nvPr/>
        </p:nvSpPr>
        <p:spPr bwMode="auto">
          <a:xfrm>
            <a:off x="101600" y="5502275"/>
            <a:ext cx="4094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Unconformity:</a:t>
            </a:r>
          </a:p>
          <a:p>
            <a:pPr algn="ctr"/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a buried surface of erosion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</p:txBody>
      </p:sp>
      <p:sp>
        <p:nvSpPr>
          <p:cNvPr id="47112" name="Rectangle 103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18448" cy="61528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Subsidence and sedimentation of E over C</a:t>
            </a:r>
            <a:endParaRPr lang="en-US" sz="2400" cap="none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3" descr="figure 09-07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664" t="963" r="1607" b="2335"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</p:spPr>
      </p:pic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7756525" y="6324600"/>
            <a:ext cx="123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Fig. 9.7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88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The Great Unconformity of the Grand Canyon</a:t>
            </a:r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0" y="2438400"/>
            <a:ext cx="8305800" cy="7620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480" y="432"/>
              </a:cxn>
              <a:cxn ang="0">
                <a:pos x="816" y="480"/>
              </a:cxn>
              <a:cxn ang="0">
                <a:pos x="1200" y="432"/>
              </a:cxn>
              <a:cxn ang="0">
                <a:pos x="1392" y="336"/>
              </a:cxn>
              <a:cxn ang="0">
                <a:pos x="2496" y="288"/>
              </a:cxn>
              <a:cxn ang="0">
                <a:pos x="2784" y="288"/>
              </a:cxn>
              <a:cxn ang="0">
                <a:pos x="3456" y="384"/>
              </a:cxn>
              <a:cxn ang="0">
                <a:pos x="3696" y="336"/>
              </a:cxn>
              <a:cxn ang="0">
                <a:pos x="4032" y="240"/>
              </a:cxn>
              <a:cxn ang="0">
                <a:pos x="4464" y="192"/>
              </a:cxn>
              <a:cxn ang="0">
                <a:pos x="4704" y="48"/>
              </a:cxn>
              <a:cxn ang="0">
                <a:pos x="4944" y="0"/>
              </a:cxn>
              <a:cxn ang="0">
                <a:pos x="5232" y="96"/>
              </a:cxn>
            </a:cxnLst>
            <a:rect l="0" t="0" r="r" b="b"/>
            <a:pathLst>
              <a:path w="5232" h="480">
                <a:moveTo>
                  <a:pt x="0" y="432"/>
                </a:moveTo>
                <a:lnTo>
                  <a:pt x="480" y="432"/>
                </a:lnTo>
                <a:lnTo>
                  <a:pt x="816" y="480"/>
                </a:lnTo>
                <a:lnTo>
                  <a:pt x="1200" y="432"/>
                </a:lnTo>
                <a:lnTo>
                  <a:pt x="1392" y="336"/>
                </a:lnTo>
                <a:lnTo>
                  <a:pt x="2496" y="288"/>
                </a:lnTo>
                <a:lnTo>
                  <a:pt x="2784" y="288"/>
                </a:lnTo>
                <a:lnTo>
                  <a:pt x="3456" y="384"/>
                </a:lnTo>
                <a:lnTo>
                  <a:pt x="3696" y="336"/>
                </a:lnTo>
                <a:lnTo>
                  <a:pt x="4032" y="240"/>
                </a:lnTo>
                <a:lnTo>
                  <a:pt x="4464" y="192"/>
                </a:lnTo>
                <a:lnTo>
                  <a:pt x="4704" y="48"/>
                </a:lnTo>
                <a:lnTo>
                  <a:pt x="4944" y="0"/>
                </a:lnTo>
                <a:lnTo>
                  <a:pt x="5232" y="96"/>
                </a:lnTo>
              </a:path>
            </a:pathLst>
          </a:custGeom>
          <a:noFill/>
          <a:ln w="57150" cap="flat" cmpd="sng">
            <a:solidFill>
              <a:srgbClr val="FFFF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8305800" y="2590800"/>
            <a:ext cx="838200" cy="152400"/>
          </a:xfrm>
          <a:prstGeom prst="line">
            <a:avLst/>
          </a:prstGeom>
          <a:noFill/>
          <a:ln w="57150">
            <a:solidFill>
              <a:srgbClr val="FFFF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39688" y="6443663"/>
            <a:ext cx="24828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effectLst/>
                <a:latin typeface="Comic Sans MS" pitchFamily="66" charset="0"/>
              </a:rPr>
              <a:t>Geoscience Features Picture Libraryc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6147792" cy="543272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Formation of an angular unconformity</a:t>
            </a:r>
            <a:endParaRPr lang="en-US" sz="2800" cap="none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7" name="Picture 1027" descr="figure 09-08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032000"/>
            <a:ext cx="8027987" cy="279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6444208" cy="611088"/>
          </a:xfrm>
        </p:spPr>
        <p:txBody>
          <a:bodyPr>
            <a:normAutofit fontScale="90000"/>
          </a:bodyPr>
          <a:lstStyle/>
          <a:p>
            <a:r>
              <a:rPr lang="en-US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Formation of a disconformity</a:t>
            </a:r>
            <a:endParaRPr lang="en-US" cap="none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1" name="Picture 1027" descr="figure 09-06.jpg   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2133600"/>
            <a:ext cx="8027987" cy="2590800"/>
          </a:xfrm>
          <a:prstGeom prst="rect">
            <a:avLst/>
          </a:prstGeom>
          <a:noFill/>
        </p:spPr>
      </p:pic>
      <p:sp>
        <p:nvSpPr>
          <p:cNvPr id="48132" name="Text Box 1028"/>
          <p:cNvSpPr txBox="1">
            <a:spLocks noChangeArrowheads="1"/>
          </p:cNvSpPr>
          <p:nvPr/>
        </p:nvSpPr>
        <p:spPr bwMode="auto">
          <a:xfrm>
            <a:off x="7791450" y="6248400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Fig. 9.6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Kresan 1e-09-04.jpg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650" t="1225" r="1579" b="2631"/>
          <a:stretch>
            <a:fillRect/>
          </a:stretch>
        </p:blipFill>
        <p:spPr bwMode="auto">
          <a:xfrm>
            <a:off x="0" y="909638"/>
            <a:ext cx="9144000" cy="5948362"/>
          </a:xfrm>
          <a:prstGeom prst="rect">
            <a:avLst/>
          </a:prstGeom>
          <a:noFill/>
        </p:spPr>
      </p:pic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436096" cy="585936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Angular unconformity, grand  canyon</a:t>
            </a:r>
            <a:endParaRPr lang="en-US" sz="24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Kresan 3e-09-02.jpg                                            0000D78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2364" r="2528" b="2335"/>
          <a:stretch>
            <a:fillRect/>
          </a:stretch>
        </p:blipFill>
        <p:spPr bwMode="auto">
          <a:xfrm>
            <a:off x="611560" y="1412776"/>
            <a:ext cx="7339125" cy="4941168"/>
          </a:xfrm>
          <a:prstGeom prst="rect">
            <a:avLst/>
          </a:prstGeom>
          <a:noFill/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503912" cy="534888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Nonconformity in the grand canyon</a:t>
            </a:r>
            <a:endParaRPr lang="en-US" sz="2400" b="1" cap="none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2" name="Freeform 4"/>
          <p:cNvSpPr>
            <a:spLocks/>
          </p:cNvSpPr>
          <p:nvPr/>
        </p:nvSpPr>
        <p:spPr bwMode="auto">
          <a:xfrm>
            <a:off x="971600" y="3933056"/>
            <a:ext cx="55626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480" y="96"/>
              </a:cxn>
              <a:cxn ang="0">
                <a:pos x="912" y="48"/>
              </a:cxn>
              <a:cxn ang="0">
                <a:pos x="1296" y="96"/>
              </a:cxn>
              <a:cxn ang="0">
                <a:pos x="1824" y="96"/>
              </a:cxn>
              <a:cxn ang="0">
                <a:pos x="2256" y="48"/>
              </a:cxn>
              <a:cxn ang="0">
                <a:pos x="2592" y="48"/>
              </a:cxn>
              <a:cxn ang="0">
                <a:pos x="2928" y="0"/>
              </a:cxn>
              <a:cxn ang="0">
                <a:pos x="3312" y="96"/>
              </a:cxn>
              <a:cxn ang="0">
                <a:pos x="3504" y="96"/>
              </a:cxn>
            </a:cxnLst>
            <a:rect l="0" t="0" r="r" b="b"/>
            <a:pathLst>
              <a:path w="3504" h="96">
                <a:moveTo>
                  <a:pt x="0" y="96"/>
                </a:moveTo>
                <a:lnTo>
                  <a:pt x="480" y="96"/>
                </a:lnTo>
                <a:lnTo>
                  <a:pt x="912" y="48"/>
                </a:lnTo>
                <a:lnTo>
                  <a:pt x="1296" y="96"/>
                </a:lnTo>
                <a:lnTo>
                  <a:pt x="1824" y="96"/>
                </a:lnTo>
                <a:lnTo>
                  <a:pt x="2256" y="48"/>
                </a:lnTo>
                <a:lnTo>
                  <a:pt x="2592" y="48"/>
                </a:lnTo>
                <a:lnTo>
                  <a:pt x="2928" y="0"/>
                </a:lnTo>
                <a:lnTo>
                  <a:pt x="3312" y="96"/>
                </a:lnTo>
                <a:lnTo>
                  <a:pt x="3504" y="96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599107" y="4869160"/>
            <a:ext cx="26196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Vishnu Schist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(~1700 million years old)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987824" y="2852936"/>
            <a:ext cx="2504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Tapeats Sandstone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(~550 million years old)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0px-Wave_motion-i18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124744"/>
            <a:ext cx="5150073" cy="486916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503912" cy="534888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Symmetrical ripples</a:t>
            </a:r>
            <a:endParaRPr lang="en-US" sz="2400" b="1" cap="none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Biological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381000" y="1143000"/>
            <a:ext cx="80772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This form of weathering is caused by activities of living organism</a:t>
            </a: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4" name="Picture 3" descr="downloa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0"/>
            <a:ext cx="3886200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Picture 126__f_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082925"/>
            <a:ext cx="3581400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1000" y="228600"/>
            <a:ext cx="6934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Factors affect the rates of weathering process 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609600" y="990600"/>
            <a:ext cx="7315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Climate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Structural weakness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Topography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>
              <a:buFont typeface="Arial" charset="0"/>
              <a:buChar char="•"/>
            </a:pP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Nature of rocks and minerals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3505200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Weathering process</a:t>
            </a:r>
          </a:p>
        </p:txBody>
      </p:sp>
      <p:pic>
        <p:nvPicPr>
          <p:cNvPr id="5" name="Picture 4" descr="bowe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340768"/>
            <a:ext cx="6656283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table 07-01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6868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figure 03-04.jpg                                               0000D5ED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1752600"/>
            <a:ext cx="802798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-304800"/>
            <a:ext cx="66294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How common are sedimentary rocks? 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ChangeArrowheads="1"/>
          </p:cNvSpPr>
          <p:nvPr/>
        </p:nvSpPr>
        <p:spPr bwMode="auto">
          <a:xfrm>
            <a:off x="0" y="692696"/>
            <a:ext cx="899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800" dirty="0">
              <a:latin typeface="Calibri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Detrital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(clastic)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from rock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fragments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Chemical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by precipitation of dissolved ions in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Organic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by accumulation of biological debris, such as in swamps or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bogs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rock types and 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structures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within the rocks give clues to 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past environments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10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Sedimentary Rocks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238128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Sedimentary rocks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4582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b="1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I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Weathering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–Decomposition and disintegration of pre-existing rock into small fragments or new minerals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Transportation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of the sediments to a sedimentary basin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Deposition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of the sediment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Burial and Lithification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to make sedimentary rock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964560" cy="6219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and deposition of Clastic sediments</a:t>
            </a:r>
            <a:endParaRPr lang="en-US" sz="2800" b="1" cap="none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2" y="1556792"/>
            <a:ext cx="7445375" cy="1623439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Movement of sediment by wind, ice or water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Mode of transport produces distinctive deposits.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452320" cy="7933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affects the  sediment in several ways</a:t>
            </a:r>
            <a:endParaRPr lang="en-US" sz="28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32800" cy="4009220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Sorting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measure of the variation in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range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grain sizes in a clastic rock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or sediment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65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Well-sorted sediments indicate that they have been subjected to prolonged water or wind action.</a:t>
            </a:r>
          </a:p>
          <a:p>
            <a:pPr>
              <a:lnSpc>
                <a:spcPct val="150000"/>
              </a:lnSpc>
              <a:spcBef>
                <a:spcPct val="65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Poorly-sorted sediments are either not far-removed from their source or deposited by glaciers.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179512" y="188640"/>
            <a:ext cx="2374032" cy="911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1430" tIns="45716" rIns="91430" bIns="45716" anchor="ctr"/>
          <a:lstStyle/>
          <a:p>
            <a:pPr defTabSz="912813">
              <a:lnSpc>
                <a:spcPct val="85000"/>
              </a:lnSpc>
            </a:pP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Sorting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1443038" y="43386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2357438" y="40338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2509838" y="49482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5630863" y="29416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3" name="Oval 9"/>
          <p:cNvSpPr>
            <a:spLocks noChangeArrowheads="1"/>
          </p:cNvSpPr>
          <p:nvPr/>
        </p:nvSpPr>
        <p:spPr bwMode="auto">
          <a:xfrm>
            <a:off x="2128838" y="3119438"/>
            <a:ext cx="912812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3041650" y="3578225"/>
            <a:ext cx="763588" cy="6842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1519238" y="3654425"/>
            <a:ext cx="762000" cy="6842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3195638" y="4416425"/>
            <a:ext cx="762000" cy="7604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746250" y="5248275"/>
            <a:ext cx="763588" cy="762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6240463" y="3703638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6164263" y="49974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6240463" y="4541838"/>
            <a:ext cx="381000" cy="379412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8069263" y="4541838"/>
            <a:ext cx="381000" cy="379412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6621463" y="4311650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7307263" y="4618038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4" name="Oval 20"/>
          <p:cNvSpPr>
            <a:spLocks noChangeArrowheads="1"/>
          </p:cNvSpPr>
          <p:nvPr/>
        </p:nvSpPr>
        <p:spPr bwMode="auto">
          <a:xfrm>
            <a:off x="5402263" y="3930650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5" name="Oval 21"/>
          <p:cNvSpPr>
            <a:spLocks noChangeArrowheads="1"/>
          </p:cNvSpPr>
          <p:nvPr/>
        </p:nvSpPr>
        <p:spPr bwMode="auto">
          <a:xfrm>
            <a:off x="7078663" y="3092450"/>
            <a:ext cx="1524000" cy="1525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7078663" y="49974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7" name="Oval 23"/>
          <p:cNvSpPr>
            <a:spLocks noChangeArrowheads="1"/>
          </p:cNvSpPr>
          <p:nvPr/>
        </p:nvSpPr>
        <p:spPr bwMode="auto">
          <a:xfrm>
            <a:off x="6545263" y="3473450"/>
            <a:ext cx="152400" cy="1539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8" name="Oval 24"/>
          <p:cNvSpPr>
            <a:spLocks noChangeArrowheads="1"/>
          </p:cNvSpPr>
          <p:nvPr/>
        </p:nvSpPr>
        <p:spPr bwMode="auto">
          <a:xfrm>
            <a:off x="7002463" y="33210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9" name="Oval 25"/>
          <p:cNvSpPr>
            <a:spLocks noChangeArrowheads="1"/>
          </p:cNvSpPr>
          <p:nvPr/>
        </p:nvSpPr>
        <p:spPr bwMode="auto">
          <a:xfrm>
            <a:off x="6392863" y="4389438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0" name="Oval 26"/>
          <p:cNvSpPr>
            <a:spLocks noChangeArrowheads="1"/>
          </p:cNvSpPr>
          <p:nvPr/>
        </p:nvSpPr>
        <p:spPr bwMode="auto">
          <a:xfrm>
            <a:off x="6545263" y="48450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1" name="Oval 27"/>
          <p:cNvSpPr>
            <a:spLocks noChangeArrowheads="1"/>
          </p:cNvSpPr>
          <p:nvPr/>
        </p:nvSpPr>
        <p:spPr bwMode="auto">
          <a:xfrm>
            <a:off x="6545263" y="3041650"/>
            <a:ext cx="381000" cy="381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2" name="Oval 28"/>
          <p:cNvSpPr>
            <a:spLocks noChangeArrowheads="1"/>
          </p:cNvSpPr>
          <p:nvPr/>
        </p:nvSpPr>
        <p:spPr bwMode="auto">
          <a:xfrm>
            <a:off x="6545263" y="49974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3" name="Oval 29"/>
          <p:cNvSpPr>
            <a:spLocks noChangeArrowheads="1"/>
          </p:cNvSpPr>
          <p:nvPr/>
        </p:nvSpPr>
        <p:spPr bwMode="auto">
          <a:xfrm>
            <a:off x="6697663" y="33972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4" name="Oval 30"/>
          <p:cNvSpPr>
            <a:spLocks noChangeArrowheads="1"/>
          </p:cNvSpPr>
          <p:nvPr/>
        </p:nvSpPr>
        <p:spPr bwMode="auto">
          <a:xfrm>
            <a:off x="7002463" y="41592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5" name="Oval 31"/>
          <p:cNvSpPr>
            <a:spLocks noChangeArrowheads="1"/>
          </p:cNvSpPr>
          <p:nvPr/>
        </p:nvSpPr>
        <p:spPr bwMode="auto">
          <a:xfrm>
            <a:off x="985838" y="5100638"/>
            <a:ext cx="760412" cy="762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6" name="Oval 32"/>
          <p:cNvSpPr>
            <a:spLocks noChangeArrowheads="1"/>
          </p:cNvSpPr>
          <p:nvPr/>
        </p:nvSpPr>
        <p:spPr bwMode="auto">
          <a:xfrm>
            <a:off x="833438" y="3957638"/>
            <a:ext cx="762000" cy="687387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figure 07-02-left.jpg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235" t="2634" r="1514" b="3354"/>
          <a:stretch>
            <a:fillRect/>
          </a:stretch>
        </p:blipFill>
        <p:spPr bwMode="auto">
          <a:xfrm>
            <a:off x="323528" y="1700808"/>
            <a:ext cx="3960440" cy="3638079"/>
          </a:xfrm>
          <a:prstGeom prst="rect">
            <a:avLst/>
          </a:prstGeom>
          <a:noFill/>
        </p:spPr>
      </p:pic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>
          <a:xfrm>
            <a:off x="683568" y="764704"/>
            <a:ext cx="3526160" cy="5334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Well-sorted sand</a:t>
            </a:r>
            <a:endParaRPr lang="en-US" sz="24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 descr="figure 07-02-right.jpg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l="1118" t="2634" r="1514" b="8029"/>
          <a:stretch>
            <a:fillRect/>
          </a:stretch>
        </p:blipFill>
        <p:spPr bwMode="auto">
          <a:xfrm>
            <a:off x="4932040" y="1700808"/>
            <a:ext cx="3815201" cy="3501008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11552" y="476672"/>
            <a:ext cx="4032448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spc="-6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Poorly-sorted sand</a:t>
            </a:r>
            <a:endParaRPr kumimoji="0" lang="en-US" sz="2400" b="1" i="0" u="none" strike="noStrike" kern="1200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28800"/>
            <a:ext cx="8737600" cy="2332543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8000"/>
              </a:lnSpc>
              <a:spcBef>
                <a:spcPct val="49000"/>
              </a:spcBef>
              <a:buFontTx/>
              <a:buNone/>
            </a:pP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Roundness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 measure of how rounded the corners are</a:t>
            </a:r>
          </a:p>
          <a:p>
            <a:pPr>
              <a:lnSpc>
                <a:spcPct val="98000"/>
              </a:lnSpc>
              <a:spcBef>
                <a:spcPct val="49000"/>
              </a:spcBef>
              <a:buFontTx/>
              <a:buNone/>
            </a:pP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Sphericity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measure of how much it is like a sphere</a:t>
            </a:r>
          </a:p>
          <a:p>
            <a:pPr>
              <a:lnSpc>
                <a:spcPct val="150000"/>
              </a:lnSpc>
              <a:spcBef>
                <a:spcPct val="49000"/>
              </a:spcBef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Sorting, roundness, and sphericity all increase with amount of transport.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452320" cy="7933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affects the  sediment in several ways</a:t>
            </a:r>
            <a:endParaRPr lang="en-US" sz="28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26360" cy="738336"/>
          </a:xfrm>
        </p:spPr>
        <p:txBody>
          <a:bodyPr/>
          <a:lstStyle/>
          <a:p>
            <a:r>
              <a:rPr lang="en-US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Roundness and sphericity</a:t>
            </a:r>
            <a:endParaRPr lang="en-US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 descr="figure 07-03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452320" cy="4527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20680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detrital rocks </a:t>
            </a:r>
            <a:endParaRPr lang="en-US" sz="32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387475"/>
            <a:ext cx="8813800" cy="82270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0"/>
              </a:spcBef>
              <a:buFontTx/>
              <a:buNone/>
              <a:tabLst>
                <a:tab pos="242252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Largely based on the size of the particles, which may be anything.</a:t>
            </a:r>
          </a:p>
          <a:p>
            <a:pPr>
              <a:lnSpc>
                <a:spcPct val="66000"/>
              </a:lnSpc>
              <a:spcBef>
                <a:spcPct val="0"/>
              </a:spcBef>
              <a:buFontTx/>
              <a:buNone/>
              <a:tabLst>
                <a:tab pos="2422525" algn="l"/>
              </a:tabLst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1560" y="2204864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-classified by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particle </a:t>
            </a:r>
            <a:r>
              <a:rPr lang="en-US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Boulder - &gt;256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Cobble - 64 to 256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Pebble - 2 to 64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mm       ----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Sand - 1/16 to 2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Silt - 1/256 to 1/16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Clay - &lt;1/256 mm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716016" y="3861048"/>
            <a:ext cx="874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Gravel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20680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detrital rocks </a:t>
            </a:r>
            <a:endParaRPr lang="en-US" sz="32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556792"/>
            <a:ext cx="7856934" cy="3205923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Conglomerate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Breccia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Sandstone           (quartzite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arkose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greywacke)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Shale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Mudstone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Siltstone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395536" y="1052736"/>
            <a:ext cx="8458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200" b="1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Breccia</a:t>
            </a:r>
            <a:r>
              <a:rPr lang="en-US" sz="22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1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Conglomerate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Coarse-grained clastic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sedimentary rocks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</a:t>
            </a:r>
            <a:r>
              <a:rPr lang="en-US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breccia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composed of coarse, </a:t>
            </a: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angular rock fragments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cemented together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Conglomerate composed of </a:t>
            </a: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rounded gravel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cemented together</a:t>
            </a:r>
          </a:p>
          <a:p>
            <a:pPr marL="742950" lvl="1" indent="-285750">
              <a:spcBef>
                <a:spcPct val="20000"/>
              </a:spcBef>
            </a:pPr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Clastic sedimentary rocks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gure 07-15a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3030" t="3154" r="1872" b="7791"/>
          <a:stretch>
            <a:fillRect/>
          </a:stretch>
        </p:blipFill>
        <p:spPr bwMode="auto">
          <a:xfrm>
            <a:off x="395536" y="1628800"/>
            <a:ext cx="3941440" cy="3102836"/>
          </a:xfrm>
          <a:prstGeom prst="rect">
            <a:avLst/>
          </a:prstGeom>
          <a:noFill/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604125" y="6211888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7.15a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3170312" cy="52650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Conglomerate</a:t>
            </a: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74725" y="6367463"/>
            <a:ext cx="8604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Breck Kent</a:t>
            </a:r>
          </a:p>
        </p:txBody>
      </p:sp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556792"/>
            <a:ext cx="4069023" cy="2880320"/>
          </a:xfrm>
          <a:prstGeom prst="rect">
            <a:avLst/>
          </a:prstGeom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580112" y="548680"/>
            <a:ext cx="3170312" cy="52650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6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Breccia</a:t>
            </a:r>
            <a:endParaRPr kumimoji="0" lang="en-US" sz="32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figure 07-01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9975"/>
            <a:ext cx="9144000" cy="5788025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940152" cy="61108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Sedimentary stages in the rock cycle</a:t>
            </a:r>
            <a:endParaRPr lang="en-US" sz="2800" b="1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867650" y="6324600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Fig. 7.1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381000" y="914400"/>
            <a:ext cx="8458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Sandstone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Medium-grained clastic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sedimentary rock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Types determined by composition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Quartz sandstone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&gt;90% quartz grains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Arkose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mostly feldspar and quartz grains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Graywacke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sand grains surrounded by dark, fine-grained matrix, often clay-rich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Clastic sedimentary rocks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figure 07-15b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061" t="24109" r="2061" b="8926"/>
          <a:stretch>
            <a:fillRect/>
          </a:stretch>
        </p:blipFill>
        <p:spPr bwMode="auto">
          <a:xfrm>
            <a:off x="971600" y="1700808"/>
            <a:ext cx="6732240" cy="4263752"/>
          </a:xfrm>
          <a:prstGeom prst="rect">
            <a:avLst/>
          </a:prstGeom>
          <a:noFill/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567613" y="6211888"/>
            <a:ext cx="1587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7.15b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2374032" cy="602704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Sandstone</a:t>
            </a: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974725" y="6367463"/>
            <a:ext cx="8604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Breck Kent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589712" y="2780928"/>
            <a:ext cx="3554288" cy="1477144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Four major groups of sandstones</a:t>
            </a:r>
            <a:endParaRPr lang="en-US" sz="2800" b="1" cap="none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3" name="Picture 3" descr="figure 07-16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52608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80920" cy="37338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Shales are clastic rocks, made up mainly fine silt/clay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They are most abundant sedimentary rocks, accounts for about 80% of them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Often contain fossils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Mostly hydrous aluminum silicate in composition = from weathered feldspars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Deposition takes place under low fluvial regime or under weak water current.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Offshore or in Lagoon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450912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Shales are made of fine well sorted silt and clayey sediments, where normally one can expect high porosity and permeability</a:t>
            </a:r>
            <a:r>
              <a:rPr lang="en-US" sz="2000" dirty="0">
                <a:solidFill>
                  <a:srgbClr val="FF9900"/>
                </a:solidFill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8198" name="Rectangle 9"/>
          <p:cNvSpPr>
            <a:spLocks noChangeArrowheads="1"/>
          </p:cNvSpPr>
          <p:nvPr/>
        </p:nvSpPr>
        <p:spPr bwMode="auto">
          <a:xfrm>
            <a:off x="533400" y="152400"/>
            <a:ext cx="152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Shale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PETROLOGY\SEDIMENTARY ROCKS\shale.gif"/>
          <p:cNvPicPr>
            <a:picLocks noChangeAspect="1" noChangeArrowheads="1"/>
          </p:cNvPicPr>
          <p:nvPr/>
        </p:nvPicPr>
        <p:blipFill>
          <a:blip r:embed="rId2" cstate="print"/>
          <a:srcRect b="8914"/>
          <a:stretch>
            <a:fillRect/>
          </a:stretch>
        </p:blipFill>
        <p:spPr bwMode="auto">
          <a:xfrm>
            <a:off x="539552" y="1844824"/>
            <a:ext cx="3755624" cy="27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3400" y="152400"/>
            <a:ext cx="152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Shale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517805" cy="843880"/>
          </a:xfrm>
          <a:noFill/>
          <a:ln/>
        </p:spPr>
        <p:txBody>
          <a:bodyPr>
            <a:normAutofit/>
          </a:bodyPr>
          <a:lstStyle/>
          <a:p>
            <a:r>
              <a:rPr lang="en-US" sz="2800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chemical sedimentary rocks </a:t>
            </a:r>
            <a:endParaRPr lang="en-US" sz="2800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5663" y="1997075"/>
            <a:ext cx="8053387" cy="2822485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Limestone	CaCO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Chert	SiO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Salt	NaCl,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KCl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K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Gypsum	CaSO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• 2H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Coal	altered organic debris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228600" y="1066800"/>
            <a:ext cx="8305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Carbonates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Contain CO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as part of their chemical composition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Limestone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composed mainly of </a:t>
            </a: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calcite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 are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biochemical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but can be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inorganic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Often contain easily recognizable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fossils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1143000"/>
            <a:ext cx="7543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Limestone: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 is a non-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clastic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rock formed either chemically or due to precipitation of calcite (CaCO</a:t>
            </a:r>
            <a:r>
              <a:rPr lang="en-US" sz="20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from organisms usually shell.  These remains will result in formation of a limestone.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Limestones formed by chemical precipitation are usually fine grained, whereas, in case of organic limestone the grain size vary depending upon the type of organism responsible for the formation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Fossiliferous Limestone: which medium to coarse grained, as it is formed out of cementation of Shells.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figure 07-19a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150" t="5161" r="2150" b="15616"/>
          <a:stretch>
            <a:fillRect/>
          </a:stretch>
        </p:blipFill>
        <p:spPr bwMode="auto">
          <a:xfrm>
            <a:off x="683568" y="2060848"/>
            <a:ext cx="4173891" cy="3329725"/>
          </a:xfrm>
          <a:prstGeom prst="rect">
            <a:avLst/>
          </a:prstGeom>
          <a:noFill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551738" y="6211888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7.19a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56384" cy="85496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Limestone</a:t>
            </a:r>
            <a:endParaRPr lang="en-US" sz="28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220072" cy="543272"/>
          </a:xfrm>
        </p:spPr>
        <p:txBody>
          <a:bodyPr/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Foraminifera in the eye of a needle</a:t>
            </a:r>
            <a:endParaRPr lang="en-US" sz="2400" cap="none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3" descr="figure 07-17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499" t="5193" r="2498" b="5266"/>
          <a:stretch>
            <a:fillRect/>
          </a:stretch>
        </p:blipFill>
        <p:spPr bwMode="auto">
          <a:xfrm>
            <a:off x="228600" y="1981200"/>
            <a:ext cx="868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551738" y="6211888"/>
            <a:ext cx="140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libri" pitchFamily="34" charset="0"/>
              </a:rPr>
              <a:t>Fig. 7.17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456384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Sedimentary rocks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4582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b="1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Weathering process</a:t>
            </a:r>
          </a:p>
          <a:p>
            <a:pPr>
              <a:lnSpc>
                <a:spcPct val="150000"/>
              </a:lnSpc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Types of sedimentary rocks</a:t>
            </a:r>
          </a:p>
          <a:p>
            <a:pPr>
              <a:lnSpc>
                <a:spcPct val="150000"/>
              </a:lnSpc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Depositional environments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3394720" cy="615598"/>
          </a:xfrm>
        </p:spPr>
        <p:txBody>
          <a:bodyPr/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Fossiliferous limestone</a:t>
            </a:r>
            <a:endParaRPr lang="en-US" sz="2400" cap="none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 descr="figure 07-20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499" t="2040" r="3333" b="4816"/>
          <a:stretch>
            <a:fillRect/>
          </a:stretch>
        </p:blipFill>
        <p:spPr bwMode="auto">
          <a:xfrm>
            <a:off x="1403648" y="1916832"/>
            <a:ext cx="6372200" cy="327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251520" y="836712"/>
            <a:ext cx="830580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•"/>
            </a:pPr>
            <a:endParaRPr lang="en-US" sz="2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60000"/>
              </a:lnSpc>
              <a:spcBef>
                <a:spcPct val="20000"/>
              </a:spcBef>
            </a:pPr>
            <a:r>
              <a:rPr lang="en-US" sz="2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Chert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</a:pPr>
            <a:endParaRPr lang="en-US" sz="2200" b="1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Hard, compact, fine-grained, formed almost entirely of silica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Can occur as layers or as lumpy nodules within other sedimentary rocks, especially limestones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  <p:pic>
        <p:nvPicPr>
          <p:cNvPr id="4" name="Picture 3" descr="flintnod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3573016"/>
            <a:ext cx="3394348" cy="2729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51520" y="1340768"/>
            <a:ext cx="8534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These rocks are formed within the a depositional basin from chemical substances dissolved in the seawater or lake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Characteristic of arid conditions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28600" y="152400"/>
            <a:ext cx="23271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Evaporites</a:t>
            </a:r>
            <a:endParaRPr lang="en-IN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 descr="C:\PETROLOGY\SEDIMENTARY ROCKS\HAL-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3563888" cy="267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6477000" y="5791200"/>
            <a:ext cx="69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NaCl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619672" y="5877272"/>
            <a:ext cx="1397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CaSO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.2H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4343" name="Rectangle 10"/>
          <p:cNvSpPr>
            <a:spLocks noChangeArrowheads="1"/>
          </p:cNvSpPr>
          <p:nvPr/>
        </p:nvSpPr>
        <p:spPr bwMode="auto">
          <a:xfrm>
            <a:off x="179512" y="188640"/>
            <a:ext cx="23271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Evaporites</a:t>
            </a:r>
            <a:endParaRPr lang="en-IN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0992" y="1052736"/>
            <a:ext cx="9073008" cy="538857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Minerals precipitate according to solubility.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Gypsum 	  Halite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50%		90%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996952"/>
            <a:ext cx="3600400" cy="269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7" grpId="0" autoUpdateAnimBg="0"/>
      <p:bldP spid="1127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figure 07-14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628800"/>
            <a:ext cx="4941168" cy="4941168"/>
          </a:xfrm>
          <a:prstGeom prst="rect">
            <a:avLst/>
          </a:prstGeom>
          <a:noFill/>
        </p:spPr>
      </p:pic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620688"/>
            <a:ext cx="7272808" cy="57606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8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Relative abundance of sedimentary rock types 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4536504" cy="563563"/>
          </a:xfrm>
        </p:spPr>
        <p:txBody>
          <a:bodyPr>
            <a:noAutofit/>
          </a:bodyPr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environment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95536" y="1124744"/>
            <a:ext cx="8280920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Sediments accumulate in some environment of deposition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depositional environments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These  areas receive net deposition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Erosion may occur, but deposition dominates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Features of these depositional environments are preserved in the rock record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Examples: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Sediment texture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Fossils of organisms that lived in the environment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Ancient environments can be reconstructed from the clues that are preserved in the sedimentary rocks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igure 07-05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7550925" cy="4348336"/>
          </a:xfrm>
          <a:prstGeom prst="rect">
            <a:avLst/>
          </a:prstGeom>
          <a:noFill/>
        </p:spPr>
      </p:pic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940152" cy="831304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Common sedimentary environments</a:t>
            </a:r>
            <a:endParaRPr lang="en-US" sz="2800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figure 07-04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95875" cy="6629400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4499992" y="2132856"/>
            <a:ext cx="4644008" cy="113806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Characteristics of a sedimentary environment</a:t>
            </a:r>
            <a:endParaRPr lang="en-US" b="1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 descr="table 07-02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534400" cy="6618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table 07-03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8763000" cy="5141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3505200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Weathering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3568" y="1196752"/>
            <a:ext cx="78488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Physical (Mechanical): Large rocks broken into smaller fragments with </a:t>
            </a:r>
            <a:r>
              <a:rPr lang="en-I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 change in composition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2. Chemical: Rocks dissolved –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chemical and mineralogical composition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can be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altered         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• new minerals may form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3. Biological : plants &amp; animals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51520" y="18864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Lithification</a:t>
            </a:r>
            <a:endParaRPr lang="en-US" sz="2400" b="1" kern="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052" name="Picture 11" descr="06_0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t="6894"/>
          <a:stretch>
            <a:fillRect/>
          </a:stretch>
        </p:blipFill>
        <p:spPr bwMode="auto">
          <a:xfrm>
            <a:off x="457200" y="2895600"/>
            <a:ext cx="84216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figure 07-13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3333" t="3499" r="2498" b="3574"/>
          <a:stretch>
            <a:fillRect/>
          </a:stretch>
        </p:blipFill>
        <p:spPr bwMode="auto">
          <a:xfrm>
            <a:off x="0" y="228600"/>
            <a:ext cx="9144000" cy="6311900"/>
          </a:xfrm>
          <a:prstGeom prst="rect">
            <a:avLst/>
          </a:prstGeom>
          <a:noFill/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66038" y="6248400"/>
            <a:ext cx="140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7.13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108325" y="5297488"/>
            <a:ext cx="197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Quartz grain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541463" y="1387475"/>
            <a:ext cx="12684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Calcite </a:t>
            </a:r>
          </a:p>
          <a:p>
            <a:r>
              <a:rPr lang="en-US" b="1"/>
              <a:t>cement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877888" y="6443663"/>
            <a:ext cx="950912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Comic Sans MS" pitchFamily="66" charset="0"/>
              </a:rPr>
              <a:t>Peter Kresan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4042792" cy="543590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Products of lithification</a:t>
            </a:r>
            <a:endParaRPr lang="en-US" sz="2400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9" name="Picture 3" descr="figure 07-12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3300" b="85988"/>
          <a:stretch>
            <a:fillRect/>
          </a:stretch>
        </p:blipFill>
        <p:spPr bwMode="auto">
          <a:xfrm>
            <a:off x="914400" y="2438400"/>
            <a:ext cx="6705600" cy="2822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460432" cy="120967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From sediment to sedimentary rock </a:t>
            </a:r>
            <a:br>
              <a:rPr lang="en-US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(lithification)</a:t>
            </a:r>
            <a:endParaRPr lang="en-US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268760"/>
            <a:ext cx="9432726" cy="4944861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Compaction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reduces pore space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Clays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muds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are up to 60% water; 10% water after compaction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Cementation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chemical precipitation of mineral material between grains (SiO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CaCO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Fe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binds sediment into hard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rock.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Recrystallization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increase with burial 30°C/km or 1°C/33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 descr="figure 07-12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12912" b="36812"/>
          <a:stretch>
            <a:fillRect/>
          </a:stretch>
        </p:blipFill>
        <p:spPr bwMode="auto">
          <a:xfrm>
            <a:off x="1371600" y="152400"/>
            <a:ext cx="5789613" cy="6705600"/>
          </a:xfrm>
          <a:prstGeom prst="rect">
            <a:avLst/>
          </a:prstGeom>
          <a:noFill/>
        </p:spPr>
      </p:pic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604125" y="6211888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Fig. 7.12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1447800" y="128588"/>
            <a:ext cx="5960286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Compaction (Primarily of </a:t>
            </a:r>
            <a:r>
              <a:rPr lang="en-US" sz="3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Muds</a:t>
            </a: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152400" y="2590800"/>
            <a:ext cx="23622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Precipitation </a:t>
            </a:r>
          </a:p>
          <a:p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of new minerals or additions to existing ones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0" y="2514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 descr="figure 07-12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63187"/>
          <a:stretch>
            <a:fillRect/>
          </a:stretch>
        </p:blipFill>
        <p:spPr bwMode="auto">
          <a:xfrm>
            <a:off x="685800" y="201613"/>
            <a:ext cx="7543800" cy="6397625"/>
          </a:xfrm>
          <a:prstGeom prst="rect">
            <a:avLst/>
          </a:prstGeom>
          <a:noFill/>
        </p:spPr>
      </p:pic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547664" y="260648"/>
            <a:ext cx="5900911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Dissolution of More Soluble Minerals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259632" y="3429000"/>
            <a:ext cx="6075702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Recrystallization of Unstable Minerals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0" y="3200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6266581" cy="507082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Clues to interpreting sedimentary environment</a:t>
            </a:r>
            <a:endParaRPr lang="en-US" sz="2400" b="1" cap="none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340768"/>
            <a:ext cx="6454775" cy="1682494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Sedimentary structures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Sorting, roundness, sphericity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Sequence of beds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791200" cy="615598"/>
          </a:xfrm>
        </p:spPr>
        <p:txBody>
          <a:bodyPr/>
          <a:lstStyle/>
          <a:p>
            <a:r>
              <a:rPr lang="en-US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Environment of deposition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Modern Analogue</a:t>
            </a:r>
          </a:p>
          <a:p>
            <a:pPr lvl="1"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Key to interpreting transport history of sediments and rocks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Based on idea that a “particular set of environmental conditions operating at a particular intensity will produce a sedimentary deposit with a unique set of properties that will identify if as the product of a particular environment” </a:t>
            </a:r>
            <a:r>
              <a:rPr lang="en-US" sz="2400" smtClean="0"/>
              <a:t>	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smtClean="0"/>
              <a:t>                                                                 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(Boggs, 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Sedimentary Structures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23528" y="548680"/>
            <a:ext cx="82296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Bedding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Series of visible layers within a rock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 common sedimentary structure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lamina-be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564904"/>
            <a:ext cx="3200355" cy="3744416"/>
          </a:xfrm>
          <a:prstGeom prst="rect">
            <a:avLst/>
          </a:prstGeom>
        </p:spPr>
      </p:pic>
      <p:pic>
        <p:nvPicPr>
          <p:cNvPr id="5" name="Picture 4" descr="Image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996952"/>
            <a:ext cx="4898116" cy="322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4804320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Sedimentary structures</a:t>
            </a:r>
            <a:endParaRPr lang="en-US" sz="3200" b="1" cap="none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916832"/>
            <a:ext cx="8356600" cy="2557156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Stratification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 bedding = layering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Produced due to differences in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1. size of particles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2. kinds of particles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505200" cy="563563"/>
          </a:xfrm>
        </p:spPr>
        <p:txBody>
          <a:bodyPr>
            <a:normAutofit fontScale="90000"/>
          </a:bodyPr>
          <a:lstStyle/>
          <a:p>
            <a:pPr algn="l"/>
            <a:r>
              <a:rPr lang="en-IN" sz="24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Physical weathering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11560" y="1196752"/>
            <a:ext cx="777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Calibri" pitchFamily="34" charset="0"/>
              </a:rPr>
              <a:t>1.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Joints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(also termed extensional fractures) are planes of separation on which no shear displacement has taken place</a:t>
            </a:r>
          </a:p>
        </p:txBody>
      </p:sp>
      <p:pic>
        <p:nvPicPr>
          <p:cNvPr id="17412" name="Picture 4" descr="download (1).jpg"/>
          <p:cNvPicPr>
            <a:picLocks noChangeAspect="1"/>
          </p:cNvPicPr>
          <p:nvPr/>
        </p:nvPicPr>
        <p:blipFill>
          <a:blip r:embed="rId2" cstate="print"/>
          <a:srcRect b="7143"/>
          <a:stretch>
            <a:fillRect/>
          </a:stretch>
        </p:blipFill>
        <p:spPr bwMode="auto">
          <a:xfrm>
            <a:off x="838200" y="2438400"/>
            <a:ext cx="43672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93838" y="609600"/>
            <a:ext cx="8622778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structures</a:t>
            </a:r>
            <a:endParaRPr lang="en-US" sz="3200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9083352" cy="2709313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Particular structural features can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 information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about the environment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 deposition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Structures also help determine if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bed 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right-side-up.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— this is important in deformed rocks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791200" cy="615598"/>
          </a:xfrm>
        </p:spPr>
        <p:txBody>
          <a:bodyPr/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Environment of deposition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Modern Analogue</a:t>
            </a:r>
          </a:p>
          <a:p>
            <a:pPr lvl="1"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Key to interpreting transport history of sediments and rocks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Based on idea that a “particular set of environmental conditions operating at a particular intensity will produce a sedimentary deposit with a unique set of properties that will identify if as the product of a particular environment” </a:t>
            </a:r>
            <a:r>
              <a:rPr lang="en-US" sz="2400" smtClean="0"/>
              <a:t>	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smtClean="0"/>
              <a:t>                                                                 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(Boggs, 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279948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Graded bedding</a:t>
            </a: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5589240"/>
            <a:ext cx="5184576" cy="405926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spcBef>
                <a:spcPct val="51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Scale may be mm to m</a:t>
            </a:r>
          </a:p>
        </p:txBody>
      </p:sp>
      <p:pic>
        <p:nvPicPr>
          <p:cNvPr id="5" name="Picture 4" descr="gradedbedding.gif"/>
          <p:cNvPicPr>
            <a:picLocks noChangeAspect="1"/>
          </p:cNvPicPr>
          <p:nvPr/>
        </p:nvPicPr>
        <p:blipFill>
          <a:blip r:embed="rId2" cstate="print"/>
          <a:srcRect l="10427" t="30147" r="9629"/>
          <a:stretch>
            <a:fillRect/>
          </a:stretch>
        </p:blipFill>
        <p:spPr>
          <a:xfrm>
            <a:off x="179512" y="1628800"/>
            <a:ext cx="4521972" cy="2961134"/>
          </a:xfrm>
          <a:prstGeom prst="rect">
            <a:avLst/>
          </a:prstGeom>
        </p:spPr>
      </p:pic>
      <p:pic>
        <p:nvPicPr>
          <p:cNvPr id="6" name="Picture 5" descr="gradedlg.jpg"/>
          <p:cNvPicPr>
            <a:picLocks noChangeAspect="1"/>
          </p:cNvPicPr>
          <p:nvPr/>
        </p:nvPicPr>
        <p:blipFill>
          <a:blip r:embed="rId3" cstate="print"/>
          <a:srcRect l="21766"/>
          <a:stretch>
            <a:fillRect/>
          </a:stretch>
        </p:blipFill>
        <p:spPr>
          <a:xfrm>
            <a:off x="5341004" y="1556792"/>
            <a:ext cx="3473441" cy="2880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260648"/>
            <a:ext cx="7776864" cy="262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Fossils</a:t>
            </a:r>
          </a:p>
          <a:p>
            <a:pPr marL="342900" indent="-342900">
              <a:spcBef>
                <a:spcPct val="20000"/>
              </a:spcBef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Traces of plants or animals preserved  in rock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Hard parts (shells, bones) more easily preserved as fossils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figure 07-10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499" t="940" r="2499" b="3761"/>
          <a:stretch>
            <a:fillRect/>
          </a:stretch>
        </p:blipFill>
        <p:spPr bwMode="auto">
          <a:xfrm>
            <a:off x="304800" y="990600"/>
            <a:ext cx="8562975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6"/>
          <p:cNvSpPr>
            <a:spLocks noGrp="1" noChangeArrowheads="1"/>
          </p:cNvSpPr>
          <p:nvPr>
            <p:ph type="title"/>
          </p:nvPr>
        </p:nvSpPr>
        <p:spPr>
          <a:xfrm>
            <a:off x="251520" y="0"/>
            <a:ext cx="5292080" cy="509736"/>
          </a:xfrm>
        </p:spPr>
        <p:txBody>
          <a:bodyPr/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Bioturbation tracks and tunnels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260648"/>
            <a:ext cx="237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Fossils</a:t>
            </a:r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556792"/>
            <a:ext cx="5340612" cy="378043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figure 13-00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8871" t="2802" r="5536" b="1897"/>
          <a:stretch>
            <a:fillRect/>
          </a:stretch>
        </p:blipFill>
        <p:spPr bwMode="auto">
          <a:xfrm>
            <a:off x="1331640" y="1124744"/>
            <a:ext cx="6516216" cy="4944858"/>
          </a:xfrm>
          <a:prstGeom prst="rect">
            <a:avLst/>
          </a:prstGeom>
          <a:noFill/>
        </p:spPr>
      </p:pic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39408" cy="44956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2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Streams: transport to the ocean</a:t>
            </a:r>
            <a:endParaRPr lang="en-US" sz="3200" b="1" cap="none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5292749" cy="63023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b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Rivers and streams</a:t>
            </a:r>
            <a:endParaRPr lang="en-US" sz="3200" b="1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1304925"/>
            <a:ext cx="8432800" cy="3263394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Stream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: body of water flowing in a channel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floor of the channel is called the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bed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rainfall is very heavy or snow melts rapidly,  bodies of water overflow their banks and water covers the adjacent land called the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floodplain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4816475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Rivers and streams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484784"/>
            <a:ext cx="8432800" cy="2001510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Carry away runoff to lakes and seas</a:t>
            </a: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Erode land (degradation)</a:t>
            </a: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Transport and deposit sedimentary debris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4249737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Stream behavior 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560" y="1484784"/>
            <a:ext cx="8205787" cy="3286797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Mostly determined by velocity and shape of channel.</a:t>
            </a: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factors combine to allow either laminar or turbulent flow.</a:t>
            </a: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Turbulent flow is much more erosive.</a:t>
            </a: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Stream velocities may vary from 0.25 to 7 m/s.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Rimjhim\Desktop\Rock-Splitting(1)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38" y="2157413"/>
            <a:ext cx="64103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457200" y="762000"/>
            <a:ext cx="7772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2. Frost wedging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3260725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Laminar flow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13" y="1882775"/>
            <a:ext cx="8205787" cy="1163011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Smooth sheet-like flow at a low velocity</a:t>
            </a:r>
          </a:p>
          <a:p>
            <a:pPr>
              <a:lnSpc>
                <a:spcPct val="15000"/>
              </a:lnSpc>
              <a:spcBef>
                <a:spcPct val="48000"/>
              </a:spcBef>
              <a:buFontTx/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Usually confined to edges and top of stream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624263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Turbulent flow</a:t>
            </a:r>
          </a:p>
        </p:txBody>
      </p:sp>
      <p:sp>
        <p:nvSpPr>
          <p:cNvPr id="8704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13" y="1625600"/>
            <a:ext cx="8205787" cy="1458476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Irregular swirling flow</a:t>
            </a:r>
          </a:p>
          <a:p>
            <a:pPr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Occurs at most rates of stream flow</a:t>
            </a:r>
          </a:p>
          <a:p>
            <a:pPr>
              <a:lnSpc>
                <a:spcPct val="95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Keeps particles in suspension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3347864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Laminar flow</a:t>
            </a:r>
          </a:p>
        </p:txBody>
      </p:sp>
      <p:pic>
        <p:nvPicPr>
          <p:cNvPr id="6147" name="Picture 3" descr="figure 13-01a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b="10373"/>
          <a:stretch>
            <a:fillRect/>
          </a:stretch>
        </p:blipFill>
        <p:spPr bwMode="auto">
          <a:xfrm>
            <a:off x="838200" y="1725613"/>
            <a:ext cx="7469188" cy="4827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843808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Turbulent flow</a:t>
            </a:r>
          </a:p>
        </p:txBody>
      </p:sp>
      <p:pic>
        <p:nvPicPr>
          <p:cNvPr id="7171" name="Picture 3" descr="figure 13-01b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b="13547"/>
          <a:stretch>
            <a:fillRect/>
          </a:stretch>
        </p:blipFill>
        <p:spPr bwMode="auto">
          <a:xfrm>
            <a:off x="811213" y="1624013"/>
            <a:ext cx="7519987" cy="4700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Laminar to turbulent transition</a:t>
            </a:r>
          </a:p>
        </p:txBody>
      </p:sp>
      <p:pic>
        <p:nvPicPr>
          <p:cNvPr id="8195" name="Picture 3" descr="figure 13-01c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3517" r="1579" b="14084"/>
          <a:stretch>
            <a:fillRect/>
          </a:stretch>
        </p:blipFill>
        <p:spPr bwMode="auto">
          <a:xfrm>
            <a:off x="0" y="1752600"/>
            <a:ext cx="9144000" cy="4648200"/>
          </a:xfrm>
          <a:prstGeom prst="rect">
            <a:avLst/>
          </a:prstGeom>
          <a:noFill/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15200" y="6400800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13.1c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36525" y="6443663"/>
            <a:ext cx="64293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ONERA</a:t>
            </a:r>
            <a:endParaRPr lang="en-US" sz="1000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0" y="1196752"/>
            <a:ext cx="15334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Laminar flow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864350" y="1196752"/>
            <a:ext cx="1657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Turbulent flow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64488" cy="1209675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Streams move material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three forms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3568" y="1484784"/>
            <a:ext cx="7748587" cy="1705916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Dissolved load</a:t>
            </a:r>
          </a:p>
          <a:p>
            <a:pPr>
              <a:lnSpc>
                <a:spcPct val="96000"/>
              </a:lnSpc>
              <a:spcBef>
                <a:spcPct val="48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Suspended load</a:t>
            </a:r>
          </a:p>
          <a:p>
            <a:pPr>
              <a:lnSpc>
                <a:spcPct val="96000"/>
              </a:lnSpc>
              <a:spcBef>
                <a:spcPct val="48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Bed load (traction 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saltation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figure 13-02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7621588" cy="5386388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5471592" y="-387424"/>
            <a:ext cx="3672408" cy="17526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Sediment Transport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igure 13-03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1219200"/>
            <a:ext cx="8027987" cy="5029200"/>
          </a:xfrm>
          <a:prstGeom prst="rect">
            <a:avLst/>
          </a:prstGeom>
          <a:noFill/>
        </p:spPr>
      </p:pic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2339752" cy="7620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Saltation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igure 13-04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413" y="1143000"/>
            <a:ext cx="6859587" cy="5335588"/>
          </a:xfrm>
          <a:prstGeom prst="rect">
            <a:avLst/>
          </a:prstGeom>
          <a:noFill/>
        </p:spPr>
      </p:pic>
      <p:sp>
        <p:nvSpPr>
          <p:cNvPr id="1126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4716016" cy="685800"/>
          </a:xfrm>
          <a:noFill/>
          <a:ln/>
        </p:spPr>
        <p:txBody>
          <a:bodyPr>
            <a:normAutofit fontScale="90000"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Grain size and flow velocity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400" y="134466"/>
            <a:ext cx="3519488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Stream terms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2450" y="1390650"/>
            <a:ext cx="8204200" cy="3619196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800" b="0" i="1" dirty="0">
                <a:latin typeface="Times New Roman" pitchFamily="18" charset="0"/>
                <a:cs typeface="Times New Roman" pitchFamily="18" charset="0"/>
              </a:rPr>
              <a:t>competence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measure of the largest particles a stream can transport 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proportional to v</a:t>
            </a:r>
            <a:r>
              <a:rPr lang="en-US" sz="28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800" b="0" i="1" dirty="0">
                <a:latin typeface="Times New Roman" pitchFamily="18" charset="0"/>
                <a:cs typeface="Times New Roman" pitchFamily="18" charset="0"/>
              </a:rPr>
              <a:t>capacity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 maximum quantity of sediment carried by stream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proportional to Q and v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9459" name="Picture 3" descr="saltflat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9878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alt_Dov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0" y="1828800"/>
            <a:ext cx="4089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457200" y="762000"/>
            <a:ext cx="7772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>
                <a:latin typeface="Times New Roman" pitchFamily="18" charset="0"/>
                <a:cs typeface="Times New Roman" pitchFamily="18" charset="0"/>
              </a:rPr>
              <a:t>3. Salt precipitation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582862" cy="630237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Discharge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3263" y="1989138"/>
            <a:ext cx="7977187" cy="1680012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7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Total amount of water that passes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given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point in a stream per unit time</a:t>
            </a:r>
          </a:p>
          <a:p>
            <a:pPr marL="2171700" lvl="4" indent="-342900">
              <a:lnSpc>
                <a:spcPct val="94000"/>
              </a:lnSpc>
              <a:spcBef>
                <a:spcPct val="47000"/>
              </a:spcBef>
              <a:buFontTx/>
              <a:buNone/>
            </a:pPr>
            <a:r>
              <a:rPr lang="en-US" sz="2400" b="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 =   </a:t>
            </a:r>
            <a:r>
              <a:rPr lang="en-US" sz="2400" b="0" i="1" dirty="0">
                <a:latin typeface="Times New Roman" pitchFamily="18" charset="0"/>
                <a:cs typeface="Times New Roman" pitchFamily="18" charset="0"/>
              </a:rPr>
              <a:t>w d v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5536" y="4221088"/>
            <a:ext cx="8280920" cy="113345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4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Discharge (m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/s) = width (m)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depth (m)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average velocity (m/s)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788024" cy="8382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Lower velocities form ripples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 descr="figure 13-05a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8027988" cy="3098800"/>
          </a:xfrm>
          <a:prstGeom prst="rect">
            <a:avLst/>
          </a:prstGeom>
          <a:noFill/>
        </p:spPr>
      </p:pic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3429000" y="4419600"/>
            <a:ext cx="2209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V="1">
            <a:off x="3429000" y="3276600"/>
            <a:ext cx="2209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3505200" y="3505200"/>
            <a:ext cx="1676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127125" y="2935288"/>
            <a:ext cx="931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ripple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148064" cy="99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Higher Velocities Form Dunes</a:t>
            </a:r>
          </a:p>
        </p:txBody>
      </p:sp>
      <p:pic>
        <p:nvPicPr>
          <p:cNvPr id="14339" name="Picture 3" descr="figure 13-05b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8027988" cy="3403600"/>
          </a:xfrm>
          <a:prstGeom prst="rect">
            <a:avLst/>
          </a:prstGeom>
          <a:noFill/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146925" y="6135688"/>
            <a:ext cx="1587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Fig. 13.5b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898525" y="2630488"/>
            <a:ext cx="1084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ripples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124200" y="3276600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dune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010400" y="3276600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dune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540568" y="-171400"/>
            <a:ext cx="576064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Waterfall retreating upriver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7" name="Picture 3" descr="figure 13-07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1971" r="1579" b="3397"/>
          <a:stretch>
            <a:fillRect/>
          </a:stretch>
        </p:blipFill>
        <p:spPr bwMode="auto">
          <a:xfrm>
            <a:off x="0" y="1030288"/>
            <a:ext cx="9144000" cy="5827712"/>
          </a:xfrm>
          <a:prstGeom prst="rect">
            <a:avLst/>
          </a:prstGeom>
          <a:noFill/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146925" y="6135688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13.7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36525" y="6443663"/>
            <a:ext cx="12557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Donald Nausbaum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figure 13-08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14413"/>
            <a:ext cx="7773988" cy="5386387"/>
          </a:xfrm>
          <a:prstGeom prst="rect">
            <a:avLst/>
          </a:prstGeom>
          <a:noFill/>
        </p:spPr>
      </p:pic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3923928" cy="7620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Parts of a River System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8" y="44624"/>
            <a:ext cx="4716016" cy="630238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Two important stream types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196752"/>
            <a:ext cx="8280400" cy="3703321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9000"/>
              </a:spcBef>
              <a:buFontTx/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Meandering Streams</a:t>
            </a:r>
          </a:p>
          <a:p>
            <a:pPr>
              <a:lnSpc>
                <a:spcPct val="150000"/>
              </a:lnSpc>
              <a:spcBef>
                <a:spcPct val="49000"/>
              </a:spcBef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 </a:t>
            </a:r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meander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in general, is a bend in a sinuous watercourse or river. </a:t>
            </a:r>
          </a:p>
          <a:p>
            <a:pPr>
              <a:lnSpc>
                <a:spcPct val="150000"/>
              </a:lnSpc>
              <a:spcBef>
                <a:spcPct val="49000"/>
              </a:spcBef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 meander forms when moving water in a stream erodes the outer banks and widens its valley, and the inner part of the river has less energy and deposits silt</a:t>
            </a:r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9000"/>
              </a:spcBef>
            </a:pP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figure 13-10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13" y="963613"/>
            <a:ext cx="7824787" cy="5437187"/>
          </a:xfrm>
          <a:prstGeom prst="rect">
            <a:avLst/>
          </a:prstGeom>
          <a:noFill/>
        </p:spPr>
      </p:pic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860032" cy="9144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Meandering River Over Time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figure 13-09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765" t="21869" r="3041" b="2335"/>
          <a:stretch>
            <a:fillRect/>
          </a:stretch>
        </p:blipFill>
        <p:spPr bwMode="auto">
          <a:xfrm>
            <a:off x="1475656" y="1412776"/>
            <a:ext cx="6804248" cy="5040578"/>
          </a:xfrm>
          <a:prstGeom prst="rect">
            <a:avLst/>
          </a:prstGeom>
          <a:noFill/>
        </p:spPr>
      </p:pic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5076056" cy="11430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Incised Meanders, Utah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36525" y="6443663"/>
            <a:ext cx="7810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Tom Bean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059832" cy="8382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Meandering River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1187624" y="1412776"/>
            <a:ext cx="7308304" cy="4797152"/>
            <a:chOff x="0" y="990600"/>
            <a:chExt cx="9144000" cy="5867400"/>
          </a:xfrm>
        </p:grpSpPr>
        <p:pic>
          <p:nvPicPr>
            <p:cNvPr id="24579" name="Picture 3" descr="figure 13-11.jpg                                               0000D68BMacintosh HD                   ABA78158:"/>
            <p:cNvPicPr>
              <a:picLocks noChangeAspect="1" noChangeArrowheads="1"/>
            </p:cNvPicPr>
            <p:nvPr/>
          </p:nvPicPr>
          <p:blipFill>
            <a:blip r:embed="rId2" cstate="print"/>
            <a:srcRect l="1062" t="963" r="2081" b="2335"/>
            <a:stretch>
              <a:fillRect/>
            </a:stretch>
          </p:blipFill>
          <p:spPr bwMode="auto">
            <a:xfrm>
              <a:off x="0" y="990600"/>
              <a:ext cx="9144000" cy="5867400"/>
            </a:xfrm>
            <a:prstGeom prst="rect">
              <a:avLst/>
            </a:prstGeom>
            <a:noFill/>
          </p:spPr>
        </p:pic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669925" y="4206875"/>
              <a:ext cx="2355029" cy="715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Point Bar</a:t>
              </a:r>
            </a:p>
          </p:txBody>
        </p:sp>
        <p:sp>
          <p:nvSpPr>
            <p:cNvPr id="24584" name="Line 8"/>
            <p:cNvSpPr>
              <a:spLocks noChangeShapeType="1"/>
            </p:cNvSpPr>
            <p:nvPr/>
          </p:nvSpPr>
          <p:spPr bwMode="auto">
            <a:xfrm>
              <a:off x="1447800" y="4724400"/>
              <a:ext cx="1066800" cy="129540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445049" cy="630237"/>
          </a:xfrm>
          <a:noFill/>
          <a:ln/>
        </p:spPr>
        <p:txBody>
          <a:bodyPr>
            <a:normAutofit fontScale="90000"/>
          </a:bodyPr>
          <a:lstStyle/>
          <a:p>
            <a:pPr algn="l">
              <a:lnSpc>
                <a:spcPct val="95000"/>
              </a:lnSpc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Two important stream types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5100" y="990600"/>
            <a:ext cx="8978900" cy="4206408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114300" indent="-114300" algn="just"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2.  Braided Streams</a:t>
            </a:r>
          </a:p>
          <a:p>
            <a:pPr marL="114300" indent="-114300" algn="just">
              <a:lnSpc>
                <a:spcPct val="150000"/>
              </a:lnSpc>
              <a:spcBef>
                <a:spcPct val="48000"/>
              </a:spcBef>
            </a:pPr>
            <a:r>
              <a:rPr lang="en-US" sz="3600" dirty="0">
                <a:latin typeface="Helvetica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Sediment supply greater than amount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stream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support.</a:t>
            </a:r>
          </a:p>
          <a:p>
            <a:pPr marL="114300" indent="-114300" algn="just"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any one moment the active channels may account for only a small proportion of the area of the channel system, but essentially all is used over one season.</a:t>
            </a:r>
          </a:p>
          <a:p>
            <a:pPr marL="114300" indent="-114300" algn="just">
              <a:lnSpc>
                <a:spcPct val="150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Common in glacial, deserts, and mountain regions.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762000"/>
            <a:ext cx="7772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4. Abrasion</a:t>
            </a:r>
          </a:p>
          <a:p>
            <a:endParaRPr lang="en-IN" sz="2000" b="1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Physical grinding of  rock fragments  </a:t>
            </a:r>
          </a:p>
        </p:txBody>
      </p:sp>
      <p:pic>
        <p:nvPicPr>
          <p:cNvPr id="20484" name="Picture 6" descr="sandstone-striations-photograph-20735-888639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44750"/>
            <a:ext cx="3997325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age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389188"/>
            <a:ext cx="3981450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figure 13-10a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124744"/>
            <a:ext cx="4673600" cy="5437188"/>
          </a:xfrm>
          <a:prstGeom prst="rect">
            <a:avLst/>
          </a:prstGeom>
          <a:noFill/>
        </p:spPr>
      </p:pic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99512" cy="1412776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Lateral migration by erosion at the outside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&amp; deposition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inside of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river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figure 13-12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98" t="963" r="1675" b="2335"/>
          <a:stretch>
            <a:fillRect/>
          </a:stretch>
        </p:blipFill>
        <p:spPr bwMode="auto">
          <a:xfrm>
            <a:off x="899592" y="1124744"/>
            <a:ext cx="7020272" cy="4387670"/>
          </a:xfrm>
          <a:prstGeom prst="rect">
            <a:avLst/>
          </a:prstGeom>
          <a:noFill/>
        </p:spPr>
      </p:pic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594992" cy="80196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Braided River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figure 13-13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5741987" cy="5437188"/>
          </a:xfrm>
          <a:prstGeom prst="rect">
            <a:avLst/>
          </a:prstGeom>
          <a:noFill/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148064" cy="8382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Formation of Natural Levees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582862" cy="630237"/>
          </a:xfrm>
          <a:noFill/>
          <a:ln/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Discharge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3263" y="1989138"/>
            <a:ext cx="7977187" cy="1680012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7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Total amount of water that passes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given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point in a stream per unit time</a:t>
            </a:r>
          </a:p>
          <a:p>
            <a:pPr marL="2171700" lvl="4" indent="-342900">
              <a:lnSpc>
                <a:spcPct val="94000"/>
              </a:lnSpc>
              <a:spcBef>
                <a:spcPct val="47000"/>
              </a:spcBef>
              <a:buFontTx/>
              <a:buNone/>
            </a:pPr>
            <a:r>
              <a:rPr lang="en-US" sz="2400" b="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 =   </a:t>
            </a:r>
            <a:r>
              <a:rPr lang="en-US" sz="2400" b="0" i="1" dirty="0">
                <a:latin typeface="Times New Roman" pitchFamily="18" charset="0"/>
                <a:cs typeface="Times New Roman" pitchFamily="18" charset="0"/>
              </a:rPr>
              <a:t>w d v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5536" y="4221088"/>
            <a:ext cx="8280920" cy="113345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4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Discharge (m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/s) = width (m)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depth (m)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average velocity (m/s)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figure 13-14a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908720"/>
            <a:ext cx="5335588" cy="5437188"/>
          </a:xfrm>
          <a:prstGeom prst="rect">
            <a:avLst/>
          </a:prstGeom>
          <a:noFill/>
        </p:spPr>
      </p:pic>
      <p:sp>
        <p:nvSpPr>
          <p:cNvPr id="2867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995936" cy="882352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River at low discharge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37338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River at high discharge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9" name="Picture 3" descr="figure 13-14b.jpg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052736"/>
            <a:ext cx="5437188" cy="5437187"/>
          </a:xfrm>
          <a:prstGeom prst="rect">
            <a:avLst/>
          </a:prstGeom>
          <a:noFill/>
        </p:spPr>
      </p:pic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447800" y="3810000"/>
            <a:ext cx="579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en-US" sz="44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266950" cy="660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Flooding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232" y="1196752"/>
            <a:ext cx="8819256" cy="2592288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Water in the stream is greater than the volume of the channel.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Interval between floods depends on the climate of the region and the size of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channel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/>
              <a:t>City Built on a Floodplain</a:t>
            </a:r>
          </a:p>
        </p:txBody>
      </p:sp>
      <p:pic>
        <p:nvPicPr>
          <p:cNvPr id="3075" name="Picture 3" descr="&#10;box 13-01.jpg   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2126" r="1579" b="2124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872038" cy="660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Recurrence interval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25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980728"/>
            <a:ext cx="8784976" cy="5105400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verage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time between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occurrences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a given event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recurrence interval of a flood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of 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given size at a given place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depends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on: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	• climate of the region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	• width of the floodplain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	• size of the channel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ure 13-16.jpg                                               0000D68B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30400"/>
            <a:ext cx="8027988" cy="4318000"/>
          </a:xfrm>
          <a:prstGeom prst="rect">
            <a:avLst/>
          </a:prstGeom>
          <a:noFill/>
        </p:spPr>
      </p:pic>
      <p:sp>
        <p:nvSpPr>
          <p:cNvPr id="3174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Longitudinal Stream Profile of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Platt and South Platt Rivers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PATH" val="..\ART\06_06.JP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3959</TotalTime>
  <Words>2102</Words>
  <Application>Microsoft Office PowerPoint</Application>
  <PresentationFormat>On-screen Show (4:3)</PresentationFormat>
  <Paragraphs>438</Paragraphs>
  <Slides>137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38" baseType="lpstr">
      <vt:lpstr>Essenz</vt:lpstr>
      <vt:lpstr>Slide 1</vt:lpstr>
      <vt:lpstr>Sedimentary rocks</vt:lpstr>
      <vt:lpstr>Sedimentary stages in the rock cycle</vt:lpstr>
      <vt:lpstr>Sedimentary rocks</vt:lpstr>
      <vt:lpstr>Weathering process</vt:lpstr>
      <vt:lpstr>Physical weathering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Weathering process</vt:lpstr>
      <vt:lpstr>Slide 17</vt:lpstr>
      <vt:lpstr>How common are sedimentary rocks? </vt:lpstr>
      <vt:lpstr>Slide 19</vt:lpstr>
      <vt:lpstr>Transport and deposition of Clastic sediments</vt:lpstr>
      <vt:lpstr>Transport affects the  sediment in several ways</vt:lpstr>
      <vt:lpstr>Slide 22</vt:lpstr>
      <vt:lpstr>Well-sorted sand</vt:lpstr>
      <vt:lpstr>Transport affects the  sediment in several ways</vt:lpstr>
      <vt:lpstr>Roundness and sphericity</vt:lpstr>
      <vt:lpstr>Types of detrital rocks </vt:lpstr>
      <vt:lpstr>Types of detrital rocks </vt:lpstr>
      <vt:lpstr>Clastic sedimentary rocks</vt:lpstr>
      <vt:lpstr>Conglomerate</vt:lpstr>
      <vt:lpstr>Clastic sedimentary rocks</vt:lpstr>
      <vt:lpstr>Sandstone</vt:lpstr>
      <vt:lpstr>Four major groups of sandstones</vt:lpstr>
      <vt:lpstr>Slide 33</vt:lpstr>
      <vt:lpstr>Slide 34</vt:lpstr>
      <vt:lpstr>Types of chemical sedimentary rocks </vt:lpstr>
      <vt:lpstr>Chemical sedimentary rocks</vt:lpstr>
      <vt:lpstr>Chemical sedimentary rocks</vt:lpstr>
      <vt:lpstr>Limestone</vt:lpstr>
      <vt:lpstr>Foraminifera in the eye of a needle</vt:lpstr>
      <vt:lpstr>Fossiliferous limestone</vt:lpstr>
      <vt:lpstr>Chemical sedimentary rocks</vt:lpstr>
      <vt:lpstr>Slide 42</vt:lpstr>
      <vt:lpstr>Slide 43</vt:lpstr>
      <vt:lpstr> Relative abundance of sedimentary rock types  </vt:lpstr>
      <vt:lpstr>Sedimentary environment</vt:lpstr>
      <vt:lpstr>Common sedimentary environments</vt:lpstr>
      <vt:lpstr>Characteristics of a sedimentary environment</vt:lpstr>
      <vt:lpstr>Slide 48</vt:lpstr>
      <vt:lpstr>Slide 49</vt:lpstr>
      <vt:lpstr>Slide 50</vt:lpstr>
      <vt:lpstr>Slide 51</vt:lpstr>
      <vt:lpstr>Products of lithification</vt:lpstr>
      <vt:lpstr>From sediment to sedimentary rock  (lithification)</vt:lpstr>
      <vt:lpstr>Slide 54</vt:lpstr>
      <vt:lpstr>Slide 55</vt:lpstr>
      <vt:lpstr>Clues to interpreting sedimentary environment</vt:lpstr>
      <vt:lpstr>Environment of deposition</vt:lpstr>
      <vt:lpstr>Slide 58</vt:lpstr>
      <vt:lpstr>Sedimentary structures</vt:lpstr>
      <vt:lpstr>Sedimentary structures</vt:lpstr>
      <vt:lpstr>Environment of deposition</vt:lpstr>
      <vt:lpstr>Graded bedding</vt:lpstr>
      <vt:lpstr>Slide 63</vt:lpstr>
      <vt:lpstr>Bioturbation tracks and tunnels</vt:lpstr>
      <vt:lpstr>Slide 65</vt:lpstr>
      <vt:lpstr>Streams: transport to the ocean</vt:lpstr>
      <vt:lpstr>Rivers and streams</vt:lpstr>
      <vt:lpstr>Rivers and streams</vt:lpstr>
      <vt:lpstr>Stream behavior </vt:lpstr>
      <vt:lpstr>Laminar flow</vt:lpstr>
      <vt:lpstr>Turbulent flow</vt:lpstr>
      <vt:lpstr>Laminar flow</vt:lpstr>
      <vt:lpstr>Turbulent flow</vt:lpstr>
      <vt:lpstr>Laminar to turbulent transition</vt:lpstr>
      <vt:lpstr>Streams move material in three forms</vt:lpstr>
      <vt:lpstr>Sediment Transport</vt:lpstr>
      <vt:lpstr>Saltation</vt:lpstr>
      <vt:lpstr>Grain size and flow velocity</vt:lpstr>
      <vt:lpstr>Stream terms </vt:lpstr>
      <vt:lpstr>Discharge</vt:lpstr>
      <vt:lpstr>Lower velocities form ripples</vt:lpstr>
      <vt:lpstr>Higher Velocities Form Dunes</vt:lpstr>
      <vt:lpstr>Waterfall retreating upriver</vt:lpstr>
      <vt:lpstr>Parts of a River System</vt:lpstr>
      <vt:lpstr>Two important stream types</vt:lpstr>
      <vt:lpstr>Meandering River Over Time</vt:lpstr>
      <vt:lpstr>Incised Meanders, Utah</vt:lpstr>
      <vt:lpstr>Meandering River</vt:lpstr>
      <vt:lpstr>Two important stream types</vt:lpstr>
      <vt:lpstr>Lateral migration by erosion at the outside &amp; deposition on the inside of the river</vt:lpstr>
      <vt:lpstr>Braided River</vt:lpstr>
      <vt:lpstr>Formation of Natural Levees</vt:lpstr>
      <vt:lpstr>Discharge</vt:lpstr>
      <vt:lpstr>River at low discharge</vt:lpstr>
      <vt:lpstr>River at high discharge</vt:lpstr>
      <vt:lpstr>Flooding</vt:lpstr>
      <vt:lpstr>City Built on a Floodplain</vt:lpstr>
      <vt:lpstr>Recurrence interval</vt:lpstr>
      <vt:lpstr>Longitudinal Stream Profile of the Platt and South Platt Rivers</vt:lpstr>
      <vt:lpstr>Role of Base Level in Controlling Longitudinal Profile of Rivers</vt:lpstr>
      <vt:lpstr>Base level</vt:lpstr>
      <vt:lpstr>Effects of building a dam original profile graded to regional base level</vt:lpstr>
      <vt:lpstr>Effects of Building a Dam : Dam Forms New Local Base Level</vt:lpstr>
      <vt:lpstr>Effects of Building a Dam Deposition Upstream and Erosion Downstream </vt:lpstr>
      <vt:lpstr>Graded stream</vt:lpstr>
      <vt:lpstr>Geologic evidence of changes in stream equilibrium</vt:lpstr>
      <vt:lpstr>Slide 107</vt:lpstr>
      <vt:lpstr>Formation of River Terraces</vt:lpstr>
      <vt:lpstr>Drainage basin</vt:lpstr>
      <vt:lpstr>Drainage divides separate adjacent drainage basins</vt:lpstr>
      <vt:lpstr>Typical drainage networks</vt:lpstr>
      <vt:lpstr>Delta</vt:lpstr>
      <vt:lpstr>Typical Large Marine Delta</vt:lpstr>
      <vt:lpstr>Geologic time</vt:lpstr>
      <vt:lpstr>Amount of time required for some geologic processes and events</vt:lpstr>
      <vt:lpstr>Geologic time</vt:lpstr>
      <vt:lpstr>Two ways to date  geologic events</vt:lpstr>
      <vt:lpstr>Slide 118</vt:lpstr>
      <vt:lpstr>Using fossils to correlate rocks</vt:lpstr>
      <vt:lpstr>Steno's laws</vt:lpstr>
      <vt:lpstr>Principle of superposition</vt:lpstr>
      <vt:lpstr>Principle of superposition</vt:lpstr>
      <vt:lpstr>Principle of original horizontality</vt:lpstr>
      <vt:lpstr>Principles of original horizontality and superposition</vt:lpstr>
      <vt:lpstr>Principle of lateral continuity</vt:lpstr>
      <vt:lpstr>Principle of lateral continuity</vt:lpstr>
      <vt:lpstr>Unconformity</vt:lpstr>
      <vt:lpstr>Sedimentation of beds A-D beneath the sea</vt:lpstr>
      <vt:lpstr>Uplift and exposure of D to erosion</vt:lpstr>
      <vt:lpstr>Continued erosion removes D and exposes C to erosion</vt:lpstr>
      <vt:lpstr>Subsidence and sedimentation of E over C</vt:lpstr>
      <vt:lpstr>Slide 132</vt:lpstr>
      <vt:lpstr>Formation of an angular unconformity</vt:lpstr>
      <vt:lpstr>Formation of a disconformity</vt:lpstr>
      <vt:lpstr>Angular unconformity, grand  canyon</vt:lpstr>
      <vt:lpstr>Nonconformity in the grand canyon</vt:lpstr>
      <vt:lpstr>Symmetrical ripples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Rimjhim</cp:lastModifiedBy>
  <cp:revision>132</cp:revision>
  <dcterms:created xsi:type="dcterms:W3CDTF">2011-09-21T09:33:24Z</dcterms:created>
  <dcterms:modified xsi:type="dcterms:W3CDTF">2019-02-22T06:25:56Z</dcterms:modified>
</cp:coreProperties>
</file>